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361" r:id="rId6"/>
    <p:sldId id="356" r:id="rId7"/>
    <p:sldId id="352" r:id="rId8"/>
    <p:sldId id="351" r:id="rId9"/>
    <p:sldId id="323" r:id="rId10"/>
    <p:sldId id="353" r:id="rId11"/>
    <p:sldId id="358" r:id="rId12"/>
    <p:sldId id="359" r:id="rId13"/>
    <p:sldId id="354" r:id="rId14"/>
    <p:sldId id="355" r:id="rId15"/>
    <p:sldId id="360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>
          <p15:clr>
            <a:srgbClr val="A4A3A4"/>
          </p15:clr>
        </p15:guide>
        <p15:guide id="2" pos="8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84"/>
    <a:srgbClr val="009E49"/>
    <a:srgbClr val="006B54"/>
    <a:srgbClr val="E28C05"/>
    <a:srgbClr val="00AA9E"/>
    <a:srgbClr val="5BB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950" autoAdjust="0"/>
  </p:normalViewPr>
  <p:slideViewPr>
    <p:cSldViewPr>
      <p:cViewPr varScale="1">
        <p:scale>
          <a:sx n="74" d="100"/>
          <a:sy n="74" d="100"/>
        </p:scale>
        <p:origin x="1714" y="43"/>
      </p:cViewPr>
      <p:guideLst>
        <p:guide orient="horz" pos="164"/>
        <p:guide pos="8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F3C1F45-14E1-44A4-9AE0-020F0DE47F1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1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dirty="0" smtClean="0">
              <a:latin typeface="Arial" panose="020B0604020202020204" pitchFamily="34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894717-8631-4C73-977C-050F5CF7552D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12920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8585C6-69C1-4130-A3CC-6800F09AFC6E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4198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8" name="Notes Placeholder 2"/>
          <p:cNvSpPr>
            <a:spLocks noGrp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1989" name="Slide Number Placeholder 3"/>
          <p:cNvSpPr txBox="1">
            <a:spLocks noGrp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14FFFFEA-D146-46E7-978A-199BB8D479B1}" type="slidenum">
              <a:rPr lang="en-US" altLang="en-US">
                <a:ea typeface="ヒラギノ角ゴ Pro W3" pitchFamily="1" charset="-128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ea typeface="ヒラギノ角ゴ Pro W3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2827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GB" altLang="en-US" dirty="0" smtClean="0">
                <a:latin typeface="Arial" panose="020B0604020202020204" pitchFamily="34" charset="0"/>
              </a:rPr>
              <a:t>End of day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894717-8631-4C73-977C-050F5CF7552D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666406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C1F45-14E1-44A4-9AE0-020F0DE47F15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33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E6038B-9342-4C06-8548-82815C66C669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169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vaishali.patel\Downloads\Web banner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43375"/>
          </a:xfrm>
          <a:prstGeom prst="rect">
            <a:avLst/>
          </a:prstGeom>
          <a:noFill/>
        </p:spPr>
      </p:pic>
      <p:sp>
        <p:nvSpPr>
          <p:cNvPr id="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03350" y="1557338"/>
            <a:ext cx="6480175" cy="1152525"/>
          </a:xfrm>
          <a:noFill/>
        </p:spPr>
        <p:txBody>
          <a:bodyPr anchor="ctr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968415"/>
            <a:ext cx="6400800" cy="720725"/>
          </a:xfrm>
          <a:noFill/>
        </p:spPr>
        <p:txBody>
          <a:bodyPr anchor="ctr">
            <a:normAutofit/>
          </a:bodyPr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 smtClean="0"/>
          </a:p>
        </p:txBody>
      </p:sp>
      <p:sp>
        <p:nvSpPr>
          <p:cNvPr id="8" name="Rectangle 14"/>
          <p:cNvSpPr>
            <a:spLocks noChangeArrowheads="1"/>
          </p:cNvSpPr>
          <p:nvPr userDrawn="1"/>
        </p:nvSpPr>
        <p:spPr bwMode="auto">
          <a:xfrm>
            <a:off x="1403350" y="3068315"/>
            <a:ext cx="64008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20000"/>
              </a:spcBef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7417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01176-0A89-46E4-9D56-0BB6E3B950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22CD1-983D-4F03-92AA-34F0B8AA199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C:\Users\vaishali.patel\Downloads\Web banner2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9433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68746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03350" y="1557337"/>
            <a:ext cx="6985074" cy="2588663"/>
          </a:xfrm>
          <a:noFill/>
        </p:spPr>
        <p:txBody>
          <a:bodyPr anchor="ctr">
            <a:normAutofit/>
          </a:bodyPr>
          <a:lstStyle/>
          <a:p>
            <a:r>
              <a:rPr lang="en-GB" b="1" dirty="0" smtClean="0"/>
              <a:t>NIHR using systematic reviews to inform funding decisions</a:t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1393452" y="4005064"/>
            <a:ext cx="774076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Matt Westmore,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Director of Finance and Strategy</a:t>
            </a:r>
          </a:p>
          <a:p>
            <a:pPr>
              <a:spcBef>
                <a:spcPct val="20000"/>
              </a:spcBef>
            </a:pPr>
            <a:r>
              <a:rPr lang="en-GB" sz="2000" dirty="0" err="1" smtClean="0"/>
              <a:t>Sheetal</a:t>
            </a:r>
            <a:r>
              <a:rPr lang="en-GB" sz="2000" dirty="0" smtClean="0"/>
              <a:t> Bhurke, Research Fellow</a:t>
            </a:r>
          </a:p>
          <a:p>
            <a:pPr>
              <a:spcBef>
                <a:spcPct val="20000"/>
              </a:spcBef>
            </a:pPr>
            <a:endParaRPr lang="en-GB" sz="2000" dirty="0" smtClean="0"/>
          </a:p>
          <a:p>
            <a:pPr>
              <a:spcBef>
                <a:spcPct val="20000"/>
              </a:spcBef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NIHR Evaluation, Trials and Studies Coordinating Centre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467544" y="1052736"/>
            <a:ext cx="8352928" cy="1080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 smtClean="0">
                <a:solidFill>
                  <a:srgbClr val="000000"/>
                </a:solidFill>
              </a:rPr>
              <a:t>Bhurke et al “Are </a:t>
            </a:r>
            <a:r>
              <a:rPr lang="en-GB" sz="2400" b="1" dirty="0">
                <a:solidFill>
                  <a:srgbClr val="000000"/>
                </a:solidFill>
              </a:rPr>
              <a:t>Health Technology Assessment (HTA) funded trials using systematic reviews to inform their design? A retrospective </a:t>
            </a:r>
            <a:r>
              <a:rPr lang="en-GB" sz="2400" b="1" dirty="0" smtClean="0">
                <a:solidFill>
                  <a:srgbClr val="000000"/>
                </a:solidFill>
              </a:rPr>
              <a:t>cohort”</a:t>
            </a:r>
            <a:endParaRPr lang="en-GB" sz="2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988609"/>
              </p:ext>
            </p:extLst>
          </p:nvPr>
        </p:nvGraphicFramePr>
        <p:xfrm>
          <a:off x="539552" y="2204863"/>
          <a:ext cx="8064896" cy="405485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40686"/>
                <a:gridCol w="2262105"/>
                <a:gridCol w="2262105"/>
              </a:tblGrid>
              <a:tr h="599848"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2006-9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2013</a:t>
                      </a:r>
                      <a:endParaRPr lang="en-GB" sz="3200" dirty="0"/>
                    </a:p>
                  </a:txBody>
                  <a:tcPr/>
                </a:tc>
              </a:tr>
              <a:tr h="8381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Did not reference a systematic</a:t>
                      </a:r>
                      <a:r>
                        <a:rPr lang="en-GB" sz="2400" baseline="0" dirty="0" smtClean="0"/>
                        <a:t> review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dirty="0" smtClean="0"/>
                        <a:t>5 trials (11%)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dirty="0" smtClean="0"/>
                        <a:t>0 trials (0%)</a:t>
                      </a:r>
                      <a:endParaRPr lang="en-GB" sz="2400" dirty="0"/>
                    </a:p>
                  </a:txBody>
                  <a:tcPr/>
                </a:tc>
              </a:tr>
              <a:tr h="896955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Referenced a systematic review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dirty="0" smtClean="0"/>
                        <a:t>42 trials (89%)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dirty="0" smtClean="0"/>
                        <a:t>34 trials</a:t>
                      </a:r>
                      <a:r>
                        <a:rPr lang="en-GB" sz="2400" baseline="0" dirty="0" smtClean="0"/>
                        <a:t> (100%)</a:t>
                      </a:r>
                      <a:endParaRPr lang="en-GB" sz="2400" dirty="0"/>
                    </a:p>
                  </a:txBody>
                  <a:tcPr/>
                </a:tc>
              </a:tr>
              <a:tr h="896955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Referenced more than one systematic review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dirty="0" smtClean="0"/>
                        <a:t>30 trials (77%)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dirty="0" smtClean="0"/>
                        <a:t>20 trials (65%)</a:t>
                      </a:r>
                      <a:endParaRPr lang="en-GB" sz="2400" dirty="0"/>
                    </a:p>
                  </a:txBody>
                  <a:tcPr/>
                </a:tc>
              </a:tr>
              <a:tr h="80055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Total Cochrane reviews referenced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dirty="0" smtClean="0"/>
                        <a:t>27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dirty="0" smtClean="0"/>
                        <a:t>16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75656" y="6381328"/>
            <a:ext cx="5955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EMERGING FINDINGS – SUBJECT TO PEER REVIEW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9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185669"/>
              </p:ext>
            </p:extLst>
          </p:nvPr>
        </p:nvGraphicFramePr>
        <p:xfrm>
          <a:off x="1" y="116635"/>
          <a:ext cx="9144000" cy="6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4154"/>
                <a:gridCol w="1484923"/>
                <a:gridCol w="1484923"/>
              </a:tblGrid>
              <a:tr h="864238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What</a:t>
                      </a:r>
                      <a:r>
                        <a:rPr lang="en-GB" sz="3200" baseline="0" dirty="0" smtClean="0"/>
                        <a:t> were they used for?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Cohort I </a:t>
                      </a:r>
                    </a:p>
                    <a:p>
                      <a:r>
                        <a:rPr lang="en-GB" sz="1600" dirty="0" smtClean="0"/>
                        <a:t>Number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dirty="0" smtClean="0"/>
                        <a:t>(%) (n = 42) 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Cohort II </a:t>
                      </a:r>
                    </a:p>
                    <a:p>
                      <a:r>
                        <a:rPr lang="en-GB" sz="1600" dirty="0" smtClean="0"/>
                        <a:t>Number (%)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(n = 34) </a:t>
                      </a:r>
                      <a:endParaRPr lang="en-GB" sz="1600" dirty="0"/>
                    </a:p>
                  </a:txBody>
                  <a:tcPr/>
                </a:tc>
              </a:tr>
              <a:tr h="44812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Adverse events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7 (16.6)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 (2.9)</a:t>
                      </a:r>
                      <a:endParaRPr lang="en-GB" sz="14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4812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Choice of frequency/dose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2 (4.7)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 (2.9)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4812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Duration of follow-up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1 (2.3)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 (5.8)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4812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Estimating the control group event rate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2 (4.7)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 (0)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9965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Estimating the difference to detect or margin of equivalence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2 (4.7)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 (2.9)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4812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Inform standard deviation</a:t>
                      </a:r>
                      <a:endParaRPr lang="en-GB" sz="14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0 (0)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 (8.8)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4812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Intensity of interventions</a:t>
                      </a:r>
                      <a:endParaRPr lang="en-GB" sz="14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1 (2.3)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 (2.9)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4812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Justification of prevalence</a:t>
                      </a:r>
                      <a:endParaRPr lang="en-GB" sz="14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3 (7.1)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 (0)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4812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Justification of treatment comparison</a:t>
                      </a:r>
                      <a:endParaRPr lang="en-GB" sz="14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38 (90.4)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32 (94.1)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4812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Recruitment and consent</a:t>
                      </a:r>
                      <a:endParaRPr lang="en-GB" sz="14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4 (9.5)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 (2.9)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4812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Route of intervention</a:t>
                      </a:r>
                      <a:endParaRPr lang="en-GB" sz="14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0 (0)</a:t>
                      </a:r>
                      <a:endParaRPr lang="en-GB" sz="14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 (2.9)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4812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Selection of definition or outcome</a:t>
                      </a:r>
                      <a:endParaRPr lang="en-GB" sz="14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 (11.9)</a:t>
                      </a:r>
                      <a:endParaRPr lang="en-GB" sz="14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 (16.1)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4812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Withdrawal rate</a:t>
                      </a:r>
                      <a:endParaRPr lang="en-GB" sz="14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 (2.3)</a:t>
                      </a:r>
                      <a:endParaRPr lang="en-GB" sz="14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 (0)</a:t>
                      </a:r>
                      <a:endParaRPr lang="en-GB" sz="14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5656" y="6381328"/>
            <a:ext cx="5955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EMERGING FINDINGS – SUBJECT TO PEER REVIEW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6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b0459a42-61e8-40e6-87c3-36fee73a39f4@exchan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60897"/>
            <a:ext cx="3131840" cy="5897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71800" y="1124744"/>
            <a:ext cx="648072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Summary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NIHR is a major funder of applied health research</a:t>
            </a:r>
          </a:p>
          <a:p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New </a:t>
            </a:r>
            <a:r>
              <a:rPr lang="en-GB" sz="2000" dirty="0"/>
              <a:t>primary research will only be funded if it is based on a review of existing evidence </a:t>
            </a: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Reviews are used to support the research question and define methodology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70-75% of funded trials explicitly referenced a review in their applications as justification for the research question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100% of funded trials that could, referenced a review to inform the research question and/or design</a:t>
            </a:r>
          </a:p>
          <a:p>
            <a:endParaRPr lang="en-GB" sz="2000" dirty="0" smtClean="0"/>
          </a:p>
          <a:p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228184" y="6064558"/>
            <a:ext cx="28216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solidFill>
                  <a:schemeClr val="accent1">
                    <a:lumMod val="50000"/>
                  </a:schemeClr>
                </a:solidFill>
              </a:rPr>
              <a:t>Thank you</a:t>
            </a:r>
            <a:endParaRPr lang="en-GB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3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1859340"/>
            <a:ext cx="71287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333333"/>
                </a:solidFill>
                <a:latin typeface="Arial" panose="020B0604020202020204" pitchFamily="34" charset="0"/>
              </a:rPr>
              <a:t>Funding Acknowledgement: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solidFill>
                  <a:srgbClr val="333333"/>
                </a:solidFill>
                <a:latin typeface="Arial" panose="020B0604020202020204" pitchFamily="34" charset="0"/>
              </a:rPr>
              <a:t>This </a:t>
            </a:r>
            <a:r>
              <a:rPr lang="en-GB" dirty="0" smtClean="0">
                <a:solidFill>
                  <a:srgbClr val="333333"/>
                </a:solidFill>
                <a:latin typeface="Arial" panose="020B0604020202020204" pitchFamily="34" charset="0"/>
              </a:rPr>
              <a:t>work was funded by the NIHR Evaluation, Trials and Studies Coordinating Centre</a:t>
            </a:r>
          </a:p>
          <a:p>
            <a:r>
              <a:rPr lang="en-GB" dirty="0"/>
              <a:t/>
            </a:r>
            <a:br>
              <a:rPr lang="en-GB" dirty="0"/>
            </a:br>
            <a:r>
              <a:rPr lang="en-GB" b="1" dirty="0">
                <a:solidFill>
                  <a:srgbClr val="333333"/>
                </a:solidFill>
                <a:latin typeface="Arial" panose="020B0604020202020204" pitchFamily="34" charset="0"/>
              </a:rPr>
              <a:t>Department of Health Disclaimer: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solidFill>
                  <a:srgbClr val="333333"/>
                </a:solidFill>
                <a:latin typeface="Arial" panose="020B0604020202020204" pitchFamily="34" charset="0"/>
              </a:rPr>
              <a:t>The views and opinions expressed therein are those of the authors and do not necessarily reflect those of </a:t>
            </a:r>
            <a:r>
              <a:rPr lang="en-GB" dirty="0" smtClean="0">
                <a:solidFill>
                  <a:srgbClr val="333333"/>
                </a:solidFill>
                <a:latin typeface="Arial" panose="020B0604020202020204" pitchFamily="34" charset="0"/>
              </a:rPr>
              <a:t>the NIHR</a:t>
            </a:r>
            <a:r>
              <a:rPr lang="en-GB" dirty="0">
                <a:solidFill>
                  <a:srgbClr val="333333"/>
                </a:solidFill>
                <a:latin typeface="Arial" panose="020B0604020202020204" pitchFamily="34" charset="0"/>
              </a:rPr>
              <a:t>, NHS or the Department of Health</a:t>
            </a:r>
            <a:r>
              <a:rPr lang="en-GB" dirty="0" smtClean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</a:p>
          <a:p>
            <a:endParaRPr lang="en-GB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en-GB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Emerging findings</a:t>
            </a:r>
          </a:p>
          <a:p>
            <a:r>
              <a:rPr lang="en-GB" dirty="0" smtClean="0">
                <a:solidFill>
                  <a:srgbClr val="333333"/>
                </a:solidFill>
                <a:latin typeface="Arial" panose="020B0604020202020204" pitchFamily="34" charset="0"/>
              </a:rPr>
              <a:t>The results presented here are still subject to peer review and so should be considered emerging findings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454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80528" y="1521360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Summary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NIHR is a major funder of applied health research</a:t>
            </a:r>
          </a:p>
          <a:p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New </a:t>
            </a:r>
            <a:r>
              <a:rPr lang="en-GB" sz="2000" dirty="0"/>
              <a:t>primary research will only be funded if it is based on a review of existing evidence </a:t>
            </a: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Reviews are used to support the research question and define methodology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70-75% of funded trials explicitly referenced a review in their applications as justification for the research question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100% of funded trials that could, referenced a review to inform the research question and/or design</a:t>
            </a:r>
          </a:p>
          <a:p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49959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rds.nihr.ac.uk/wp-content/themes/ibex/images/nihr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04864"/>
            <a:ext cx="7038777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16101" b="5152"/>
          <a:stretch/>
        </p:blipFill>
        <p:spPr>
          <a:xfrm>
            <a:off x="179512" y="1631092"/>
            <a:ext cx="8784976" cy="417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51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39725" y="869950"/>
            <a:ext cx="8408988" cy="5281613"/>
            <a:chOff x="339725" y="870230"/>
            <a:chExt cx="8408739" cy="5281719"/>
          </a:xfrm>
        </p:grpSpPr>
        <p:pic>
          <p:nvPicPr>
            <p:cNvPr id="40964" name="Picture 4" descr="Screen shot 2011-06-27 at 07.47.40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679631">
              <a:off x="2987666" y="870230"/>
              <a:ext cx="3893527" cy="5265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965" name="Rectangle 1"/>
            <p:cNvSpPr>
              <a:spLocks noChangeArrowheads="1"/>
            </p:cNvSpPr>
            <p:nvPr/>
          </p:nvSpPr>
          <p:spPr bwMode="auto">
            <a:xfrm>
              <a:off x="339725" y="5013176"/>
              <a:ext cx="8408739" cy="11387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b="1" dirty="0"/>
                <a:t>Sir Iain Chalmers and Paul Glasziou</a:t>
              </a:r>
            </a:p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dirty="0"/>
                <a:t> ‘Avoidable waste in the production and reporting of research evidence’, The Lancet, Volume 374, Issue 9683, Pages 86 - 89, 4 July 2009, </a:t>
              </a: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557338"/>
            <a:ext cx="8459787" cy="25209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1500" b="1" smtClean="0">
                <a:solidFill>
                  <a:srgbClr val="0B91DF"/>
                </a:solidFill>
              </a:rPr>
              <a:t>85% </a:t>
            </a:r>
            <a:r>
              <a:rPr lang="en-GB" altLang="en-US" sz="4000" b="1" smtClean="0">
                <a:solidFill>
                  <a:srgbClr val="0B91DF"/>
                </a:solidFill>
              </a:rPr>
              <a:t>of Health Research Funding is wasted avoidably</a:t>
            </a:r>
          </a:p>
          <a:p>
            <a:pPr eaLnBrk="1" hangingPunct="1">
              <a:buFontTx/>
              <a:buNone/>
            </a:pPr>
            <a:endParaRPr lang="en-GB" altLang="en-US" sz="4000" b="1" smtClean="0">
              <a:solidFill>
                <a:srgbClr val="0B91DF"/>
              </a:solidFill>
            </a:endParaRPr>
          </a:p>
          <a:p>
            <a:pPr eaLnBrk="1" hangingPunct="1">
              <a:buFontTx/>
              <a:buNone/>
            </a:pPr>
            <a:endParaRPr lang="en-GB" altLang="en-US" sz="2000" b="1" smtClean="0">
              <a:solidFill>
                <a:srgbClr val="0B91D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50784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nets.nihr.ac.uk/__data/assets/image/0006/86361/adding-value-in-research-framework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" t="1845" r="828" b="10383"/>
          <a:stretch/>
        </p:blipFill>
        <p:spPr bwMode="auto">
          <a:xfrm>
            <a:off x="251520" y="1855215"/>
            <a:ext cx="8568952" cy="435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1115452"/>
            <a:ext cx="8786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Adding Value in Research Framework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603783" y="6304187"/>
            <a:ext cx="5434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Google “NIHR adding value in research framework”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2108738" y="3212976"/>
            <a:ext cx="1368152" cy="115212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49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331640" y="857611"/>
            <a:ext cx="6273801" cy="5904656"/>
            <a:chOff x="170407" y="836712"/>
            <a:chExt cx="3537497" cy="4494113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836712"/>
              <a:ext cx="3240360" cy="324036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  <a:extLst/>
          </p:spPr>
        </p:pic>
        <p:sp>
          <p:nvSpPr>
            <p:cNvPr id="2" name="Rectangle 1"/>
            <p:cNvSpPr/>
            <p:nvPr/>
          </p:nvSpPr>
          <p:spPr>
            <a:xfrm>
              <a:off x="179512" y="4869160"/>
              <a:ext cx="352839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/>
                <a:t>http://www.nets.nihr.ac.uk/__data/assets/pdf_file/0006/77217/Guidance-notes_literature-review.pdf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70407" y="4247515"/>
              <a:ext cx="35374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Google “NIHR adding value in research framework”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39276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1268760"/>
            <a:ext cx="8439097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What do we mean by a systematic review</a:t>
            </a:r>
          </a:p>
          <a:p>
            <a:endParaRPr lang="en-GB" sz="2000" b="1" dirty="0"/>
          </a:p>
          <a:p>
            <a:r>
              <a:rPr lang="en-GB" sz="2000" dirty="0" smtClean="0"/>
              <a:t>New primary research will only be funded if it is based on a review of existing evidence that is credible to your peers and: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Is </a:t>
            </a:r>
            <a:r>
              <a:rPr lang="en-GB" sz="2000" dirty="0"/>
              <a:t>completed according to a predetermined methodology </a:t>
            </a: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Methodology </a:t>
            </a:r>
            <a:r>
              <a:rPr lang="en-GB" sz="2000" dirty="0"/>
              <a:t>is adequately described to allow, in principle, replication by </a:t>
            </a:r>
            <a:r>
              <a:rPr lang="en-GB" sz="2000" dirty="0" smtClean="0"/>
              <a:t>others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Has </a:t>
            </a:r>
            <a:r>
              <a:rPr lang="en-GB" sz="2000" dirty="0"/>
              <a:t>well defined and justified inclusion and exclusion </a:t>
            </a:r>
            <a:r>
              <a:rPr lang="en-GB" sz="2000" dirty="0" smtClean="0"/>
              <a:t>criteria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Minimises </a:t>
            </a:r>
            <a:r>
              <a:rPr lang="en-GB" sz="2000" dirty="0"/>
              <a:t>bias and random error in a way proportionate to the risk of an inappropriate funding </a:t>
            </a:r>
            <a:r>
              <a:rPr lang="en-GB" sz="2000" dirty="0" smtClean="0"/>
              <a:t>decision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Maximises </a:t>
            </a:r>
            <a:r>
              <a:rPr lang="en-GB" sz="2000" dirty="0"/>
              <a:t>completeness in a way proportionate to the risk of an inappropriate funding </a:t>
            </a:r>
            <a:r>
              <a:rPr lang="en-GB" sz="2000" dirty="0" smtClean="0"/>
              <a:t>decision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References ongoing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Critically </a:t>
            </a:r>
            <a:r>
              <a:rPr lang="en-GB" sz="2000" dirty="0"/>
              <a:t>appraises for quality and </a:t>
            </a:r>
            <a:r>
              <a:rPr lang="en-GB" sz="2000" dirty="0" smtClean="0"/>
              <a:t>relevance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Synthesises </a:t>
            </a:r>
            <a:endParaRPr lang="en-GB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285750" indent="-285750">
              <a:buFontTx/>
              <a:buChar char="-"/>
            </a:pPr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5904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506264"/>
            <a:ext cx="79928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/>
          </a:p>
          <a:p>
            <a:r>
              <a:rPr lang="en-GB" sz="2400" b="1" dirty="0"/>
              <a:t>Who does </a:t>
            </a:r>
            <a:r>
              <a:rPr lang="en-GB" sz="2400" b="1" dirty="0" smtClean="0"/>
              <a:t>what?</a:t>
            </a:r>
            <a:endParaRPr lang="en-GB" sz="2400" b="1" dirty="0"/>
          </a:p>
          <a:p>
            <a:r>
              <a:rPr lang="en-GB" sz="2400" i="1" u="sng" dirty="0"/>
              <a:t>If it is a commissioned call </a:t>
            </a:r>
            <a:r>
              <a:rPr lang="en-GB" sz="2400" dirty="0"/>
              <a:t>– we have done it so </a:t>
            </a:r>
            <a:r>
              <a:rPr lang="en-GB" sz="2400" dirty="0" smtClean="0"/>
              <a:t>applicant does not </a:t>
            </a:r>
            <a:r>
              <a:rPr lang="en-GB" sz="2400" dirty="0"/>
              <a:t>have to. </a:t>
            </a:r>
          </a:p>
          <a:p>
            <a:endParaRPr lang="en-GB" sz="2400" dirty="0"/>
          </a:p>
          <a:p>
            <a:r>
              <a:rPr lang="en-GB" sz="2400" i="1" u="sng" dirty="0"/>
              <a:t>If not </a:t>
            </a:r>
            <a:r>
              <a:rPr lang="en-GB" sz="2400" dirty="0"/>
              <a:t>applicant does it </a:t>
            </a:r>
            <a:endParaRPr lang="en-GB" sz="2400" b="1" i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i="1" u="sng" dirty="0"/>
              <a:t>If a published review exists </a:t>
            </a:r>
            <a:r>
              <a:rPr lang="en-GB" sz="2400" dirty="0"/>
              <a:t>– use it adding in any more recent studies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i="1" u="sng" dirty="0"/>
              <a:t>If a published review does not exist</a:t>
            </a:r>
            <a:r>
              <a:rPr lang="en-GB" sz="2400" i="1" dirty="0"/>
              <a:t> review the evidence systematically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i="1" u="sng" dirty="0"/>
              <a:t>We check</a:t>
            </a:r>
          </a:p>
        </p:txBody>
      </p:sp>
    </p:spTree>
    <p:extLst>
      <p:ext uri="{BB962C8B-B14F-4D97-AF65-F5344CB8AC3E}">
        <p14:creationId xmlns:p14="http://schemas.microsoft.com/office/powerpoint/2010/main" val="345498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61212EBB978548B19C2E3EBDE1DE7E" ma:contentTypeVersion="0" ma:contentTypeDescription="Create a new document." ma:contentTypeScope="" ma:versionID="87414d05ac9f76bf7bf06e8742a5d0b0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D304DA-A82C-4A7C-8375-98460F177165}">
  <ds:schemaRefs>
    <ds:schemaRef ds:uri="http://purl.org/dc/terms/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documentManagement/types"/>
  </ds:schemaRefs>
</ds:datastoreItem>
</file>

<file path=customXml/itemProps2.xml><?xml version="1.0" encoding="utf-8"?>
<ds:datastoreItem xmlns:ds="http://schemas.openxmlformats.org/officeDocument/2006/customXml" ds:itemID="{14B03811-167E-4833-B0CC-20F6C58095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5041ABEE-9C8D-4EB2-A61B-303023B912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1745</TotalTime>
  <Words>692</Words>
  <Application>Microsoft Office PowerPoint</Application>
  <PresentationFormat>On-screen Show (4:3)</PresentationFormat>
  <Paragraphs>129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SimSun</vt:lpstr>
      <vt:lpstr>ヒラギノ角ゴ Pro W3</vt:lpstr>
      <vt:lpstr>Arial</vt:lpstr>
      <vt:lpstr>Calibri</vt:lpstr>
      <vt:lpstr>Calibri Light</vt:lpstr>
      <vt:lpstr>Custom Design</vt:lpstr>
      <vt:lpstr>NIHR using systematic reviews to inform funding decisions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 Davey</dc:creator>
  <cp:lastModifiedBy>Westmore M.J.</cp:lastModifiedBy>
  <cp:revision>212</cp:revision>
  <dcterms:created xsi:type="dcterms:W3CDTF">2008-03-06T14:42:26Z</dcterms:created>
  <dcterms:modified xsi:type="dcterms:W3CDTF">2015-11-16T12:44:37Z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0x0101006061212EBB978548B19C2E3EBDE1DE7E</vt:lpwstr>
  </property>
</Properties>
</file>