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5" r:id="rId1"/>
  </p:sldMasterIdLst>
  <p:notesMasterIdLst>
    <p:notesMasterId r:id="rId9"/>
  </p:notesMasterIdLst>
  <p:handoutMasterIdLst>
    <p:handoutMasterId r:id="rId10"/>
  </p:handoutMasterIdLst>
  <p:sldIdLst>
    <p:sldId id="256" r:id="rId2"/>
    <p:sldId id="416" r:id="rId3"/>
    <p:sldId id="426" r:id="rId4"/>
    <p:sldId id="414" r:id="rId5"/>
    <p:sldId id="425" r:id="rId6"/>
    <p:sldId id="428" r:id="rId7"/>
    <p:sldId id="429" r:id="rId8"/>
  </p:sldIdLst>
  <p:sldSz cx="9144000" cy="6858000" type="screen4x3"/>
  <p:notesSz cx="6735763" cy="9866313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CE"/>
    <a:srgbClr val="6666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8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F7F9099-FD21-4730-A0EA-3E57B3D8DA47}" type="datetime1">
              <a:rPr lang="en-US"/>
              <a:pPr/>
              <a:t>12/2/2014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F0062D2-15F3-4AAF-A70B-84F9AB5ABBA8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9310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9AA5B3-C2AD-4AA8-B5D2-431B462C7202}" type="datetime1">
              <a:rPr lang="en-US"/>
              <a:pPr/>
              <a:t>12/2/2014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5" charset="0"/>
                <a:ea typeface="ＭＳ Ｐゴシック" pitchFamily="35" charset="-128"/>
                <a:cs typeface="ＭＳ Ｐゴシック" pitchFamily="35" charset="-128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F6706A-E987-4152-BE8E-82F5AF49F280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5008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b-NO" altLang="nb-NO" smtClean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4153A16-5D0D-408A-B609-9EAE791B6F07}" type="slidenum">
              <a:rPr lang="nb-NO" altLang="nb-NO"/>
              <a:pPr eaLnBrk="1" hangingPunct="1"/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3235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6"/>
          <p:cNvSpPr>
            <a:spLocks noChangeArrowheads="1"/>
          </p:cNvSpPr>
          <p:nvPr userDrawn="1"/>
        </p:nvSpPr>
        <p:spPr bwMode="auto">
          <a:xfrm>
            <a:off x="467544" y="1524000"/>
            <a:ext cx="8244655" cy="4321175"/>
          </a:xfrm>
          <a:prstGeom prst="rect">
            <a:avLst/>
          </a:prstGeom>
          <a:solidFill>
            <a:srgbClr val="00A3D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nb-NO">
              <a:latin typeface="Trebuchet MS" pitchFamily="28" charset="0"/>
              <a:ea typeface="ＭＳ Ｐゴシック" pitchFamily="28" charset="-128"/>
              <a:cs typeface="ＭＳ Ｐゴシック" pitchFamily="28" charset="-128"/>
            </a:endParaRPr>
          </a:p>
        </p:txBody>
      </p:sp>
      <p:pic>
        <p:nvPicPr>
          <p:cNvPr id="5" name="Picture 59" descr="K_logo_bunnen_side1_PP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9900" y="5873750"/>
            <a:ext cx="8240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1" descr="K_office_teks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263" y="400050"/>
            <a:ext cx="31670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679852"/>
            <a:ext cx="7772400" cy="1470025"/>
          </a:xfrm>
        </p:spPr>
        <p:txBody>
          <a:bodyPr anchor="ctr">
            <a:normAutofit/>
          </a:bodyPr>
          <a:lstStyle>
            <a:lvl1pPr algn="ctr">
              <a:defRPr sz="3800" b="0">
                <a:solidFill>
                  <a:schemeClr val="bg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22700" y="504414"/>
            <a:ext cx="4889500" cy="803686"/>
          </a:xfrm>
        </p:spPr>
        <p:txBody>
          <a:bodyPr rIns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  <a:latin typeface="+mj-lt"/>
                <a:cs typeface="Arial Narrow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noProof="0" smtClean="0"/>
              <a:t>Klikk for å redigere undertittelstil i malen</a:t>
            </a:r>
            <a:endParaRPr lang="en-GB" noProof="0" dirty="0"/>
          </a:p>
        </p:txBody>
      </p:sp>
      <p:pic>
        <p:nvPicPr>
          <p:cNvPr id="8" name="Picture 59" descr="K_logo_bunnen_side1_PPT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69900" y="5873750"/>
            <a:ext cx="8240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1" descr="K_office_tekst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400050"/>
            <a:ext cx="3167062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r>
              <a:rPr lang="nb-NO" noProof="0" smtClean="0"/>
              <a:t>Klikk for å redigere tittelstil</a:t>
            </a:r>
            <a:endParaRPr lang="nb-NO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93AD5D-F515-4192-81DA-EADCAD800CF4}" type="datetime1">
              <a:rPr lang="en-US"/>
              <a:pPr/>
              <a:t>12/2/2014</a:t>
            </a:fld>
            <a:endParaRPr lang="nb-N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68EB7-F87F-4622-993B-7DF903B79FCA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  <a:p>
            <a:pPr lvl="4"/>
            <a:endParaRPr lang="nb-NO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1B1B16-4781-4931-8F71-552B15595A8A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9BB3ECC-3397-4DE1-97F2-6663E3A4233B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Picture 8" descr="Stripe_K_RGB.jpg"/>
          <p:cNvPicPr>
            <a:picLocks noChangeAspect="1"/>
          </p:cNvPicPr>
          <p:nvPr userDrawn="1"/>
        </p:nvPicPr>
        <p:blipFill>
          <a:blip r:embed="rId2"/>
          <a:srcRect l="9717"/>
          <a:stretch>
            <a:fillRect/>
          </a:stretch>
        </p:blipFill>
        <p:spPr>
          <a:xfrm>
            <a:off x="457200" y="6277682"/>
            <a:ext cx="8255528" cy="196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  <a:p>
            <a:pPr lvl="4"/>
            <a:endParaRPr lang="nb-NO" noProof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43F6D6-03B5-473F-8C13-B59A8D9D7DC8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747469-6242-4345-908B-7F171DF74C6A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Picture 9" descr="Stripe_K_RGB.jpg"/>
          <p:cNvPicPr>
            <a:picLocks noChangeAspect="1"/>
          </p:cNvPicPr>
          <p:nvPr userDrawn="1"/>
        </p:nvPicPr>
        <p:blipFill>
          <a:blip r:embed="rId2"/>
          <a:srcRect l="9717"/>
          <a:stretch>
            <a:fillRect/>
          </a:stretch>
        </p:blipFill>
        <p:spPr>
          <a:xfrm>
            <a:off x="457200" y="6277682"/>
            <a:ext cx="8255528" cy="196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  <a:latin typeface="+mj-lt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8797E1-7FD2-48AC-9A02-6B24D6EB9EF0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E61404C-B7DB-462A-ABEE-E3FFB60E9857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1" name="Picture 10" descr="Stripe_K_RGB.jpg"/>
          <p:cNvPicPr>
            <a:picLocks noChangeAspect="1"/>
          </p:cNvPicPr>
          <p:nvPr userDrawn="1"/>
        </p:nvPicPr>
        <p:blipFill>
          <a:blip r:embed="rId2"/>
          <a:srcRect l="9717"/>
          <a:stretch>
            <a:fillRect/>
          </a:stretch>
        </p:blipFill>
        <p:spPr>
          <a:xfrm>
            <a:off x="457200" y="6277682"/>
            <a:ext cx="8255528" cy="196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AD6B41-D3F8-4AEB-BDA1-17B6A4D6A6FA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695E2A-3853-4026-8E2F-B7D15627534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7" name="Picture 6" descr="Stripe_K_RGB.jpg"/>
          <p:cNvPicPr>
            <a:picLocks noChangeAspect="1"/>
          </p:cNvPicPr>
          <p:nvPr userDrawn="1"/>
        </p:nvPicPr>
        <p:blipFill>
          <a:blip r:embed="rId2"/>
          <a:srcRect l="9717"/>
          <a:stretch>
            <a:fillRect/>
          </a:stretch>
        </p:blipFill>
        <p:spPr>
          <a:xfrm>
            <a:off x="457200" y="6277682"/>
            <a:ext cx="8255528" cy="196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1600">
                <a:solidFill>
                  <a:schemeClr val="tx1"/>
                </a:solidFill>
              </a:defRPr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93AD5D-F515-4192-81DA-EADCAD800CF4}" type="datetime1">
              <a:rPr lang="en-US" smtClean="0"/>
              <a:pPr/>
              <a:t>12/2/2014</a:t>
            </a:fld>
            <a:endParaRPr lang="nb-NO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A68EB7-F87F-4622-993B-7DF903B79FCA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063312-50F8-4DF7-B8FD-6F751C3B7BA2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EB2528-EE2F-4ECE-B668-7DBA056BB56D}" type="slidenum">
              <a:rPr lang="nb-NO" smtClean="0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lnSpc>
                <a:spcPct val="100000"/>
              </a:lnSpc>
              <a:defRPr sz="2000" b="1"/>
            </a:lvl1pPr>
          </a:lstStyle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80A32-9C99-4D49-9FBA-4EB8F8CE4999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B3D592-F31A-4A33-B34E-2DCEA196F1E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Picture 8" descr="Stripe_K_RGB.jpg"/>
          <p:cNvPicPr>
            <a:picLocks noChangeAspect="1"/>
          </p:cNvPicPr>
          <p:nvPr userDrawn="1"/>
        </p:nvPicPr>
        <p:blipFill>
          <a:blip r:embed="rId2"/>
          <a:srcRect l="9717"/>
          <a:stretch>
            <a:fillRect/>
          </a:stretch>
        </p:blipFill>
        <p:spPr>
          <a:xfrm>
            <a:off x="457200" y="6277682"/>
            <a:ext cx="8255528" cy="19614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980152" y="382723"/>
            <a:ext cx="1706647" cy="6156642"/>
          </a:xfrm>
        </p:spPr>
        <p:txBody>
          <a:bodyPr vert="eaVert"/>
          <a:lstStyle/>
          <a:p>
            <a:r>
              <a:rPr lang="nb-NO" noProof="0" smtClean="0"/>
              <a:t>Klikk for å redigere tittelstil</a:t>
            </a:r>
            <a:endParaRPr lang="nb-NO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761999" y="380999"/>
            <a:ext cx="6092057" cy="6158365"/>
          </a:xfrm>
        </p:spPr>
        <p:txBody>
          <a:bodyPr vert="eaVert"/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nb-NO" noProof="0" dirty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-282575" y="663575"/>
            <a:ext cx="930275" cy="365125"/>
          </a:xfrm>
        </p:spPr>
        <p:txBody>
          <a:bodyPr/>
          <a:lstStyle>
            <a:lvl1pPr>
              <a:defRPr/>
            </a:lvl1pPr>
          </a:lstStyle>
          <a:p>
            <a:fld id="{73B7EB77-A574-499C-9D89-743DC9F81D4D}" type="datetime1">
              <a:rPr lang="en-US" smtClean="0"/>
              <a:pPr/>
              <a:t>12/2/2014</a:t>
            </a:fld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 rot="5400000">
            <a:off x="-8731" y="6165507"/>
            <a:ext cx="382588" cy="365125"/>
          </a:xfrm>
        </p:spPr>
        <p:txBody>
          <a:bodyPr/>
          <a:lstStyle>
            <a:lvl1pPr>
              <a:defRPr/>
            </a:lvl1pPr>
          </a:lstStyle>
          <a:p>
            <a:fld id="{ACD42382-6BC8-45A0-84B0-BD7E161B5132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Picture 7" descr="Stripe_K_RGB.jpg"/>
          <p:cNvPicPr>
            <a:picLocks noChangeAspect="1"/>
          </p:cNvPicPr>
          <p:nvPr userDrawn="1"/>
        </p:nvPicPr>
        <p:blipFill>
          <a:blip r:embed="rId2"/>
          <a:srcRect l="32671" t="-29317"/>
          <a:stretch>
            <a:fillRect/>
          </a:stretch>
        </p:blipFill>
        <p:spPr>
          <a:xfrm rot="5400000">
            <a:off x="-2684444" y="3334220"/>
            <a:ext cx="6156640" cy="25364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84937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tittelstil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74864"/>
            <a:ext cx="8229600" cy="468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dirty="0" smtClean="0"/>
              <a:t>Klikk for å redigere tekststiler i malen</a:t>
            </a:r>
          </a:p>
          <a:p>
            <a:pPr lvl="1"/>
            <a:r>
              <a:rPr lang="nb-NO" noProof="0" dirty="0" smtClean="0"/>
              <a:t>Andre nivå</a:t>
            </a:r>
          </a:p>
          <a:p>
            <a:pPr lvl="2"/>
            <a:r>
              <a:rPr lang="nb-NO" noProof="0" dirty="0" smtClean="0"/>
              <a:t>Tredje nivå</a:t>
            </a:r>
          </a:p>
          <a:p>
            <a:pPr lvl="3"/>
            <a:r>
              <a:rPr lang="nb-NO" noProof="0" dirty="0" smtClean="0"/>
              <a:t>Fjerde nivå</a:t>
            </a:r>
          </a:p>
          <a:p>
            <a:pPr lvl="4"/>
            <a:r>
              <a:rPr lang="nb-NO" noProof="0" dirty="0" smtClean="0"/>
              <a:t>Femte nivå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3825"/>
            <a:ext cx="2133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+mj-lt"/>
              </a:defRPr>
            </a:lvl1pPr>
          </a:lstStyle>
          <a:p>
            <a:fld id="{3353008E-9DA2-4F31-9AE2-D7F4DB93C700}" type="datetime1">
              <a:rPr lang="en-US" smtClean="0"/>
              <a:pPr/>
              <a:t>12/2/2014</a:t>
            </a:fld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73825"/>
            <a:ext cx="2133600" cy="365125"/>
          </a:xfrm>
          <a:prstGeom prst="rect">
            <a:avLst/>
          </a:prstGeom>
        </p:spPr>
        <p:txBody>
          <a:bodyPr vert="horz" wrap="square" lIns="91440" tIns="45720" rIns="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+mj-lt"/>
              </a:defRPr>
            </a:lvl1pPr>
          </a:lstStyle>
          <a:p>
            <a:fld id="{10905FF2-198A-4DFF-83FF-B633A889A5E9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16" r:id="rId10"/>
  </p:sldLayoutIdLst>
  <p:txStyles>
    <p:titleStyle>
      <a:lvl1pPr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 kern="1200">
          <a:solidFill>
            <a:srgbClr val="009ECE"/>
          </a:solidFill>
          <a:latin typeface="+mj-lt"/>
          <a:ea typeface="ＭＳ Ｐゴシック" pitchFamily="-107" charset="-128"/>
          <a:cs typeface="Trebuchet MS"/>
        </a:defRPr>
      </a:lvl1pPr>
      <a:lvl2pPr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2pPr>
      <a:lvl3pPr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3pPr>
      <a:lvl4pPr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4pPr>
      <a:lvl5pPr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5pPr>
      <a:lvl6pPr marL="457200"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6pPr>
      <a:lvl7pPr marL="914400"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7pPr>
      <a:lvl8pPr marL="1371600"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8pPr>
      <a:lvl9pPr marL="1828800" algn="l" defTabSz="457200" rtl="0" eaLnBrk="1" fontAlgn="base" hangingPunct="1">
        <a:lnSpc>
          <a:spcPts val="4200"/>
        </a:lnSpc>
        <a:spcBef>
          <a:spcPct val="0"/>
        </a:spcBef>
        <a:spcAft>
          <a:spcPct val="0"/>
        </a:spcAft>
        <a:defRPr sz="3400" b="1">
          <a:solidFill>
            <a:srgbClr val="009ECE"/>
          </a:solidFill>
          <a:latin typeface="Trebuchet MS" pitchFamily="-107" charset="0"/>
          <a:ea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rgbClr val="009ECE"/>
        </a:buClr>
        <a:buFont typeface="Wingdings" charset="2"/>
        <a:buChar char="§"/>
        <a:defRPr sz="3000" kern="1200">
          <a:solidFill>
            <a:schemeClr val="tx1"/>
          </a:solidFill>
          <a:latin typeface="+mj-lt"/>
          <a:ea typeface="ＭＳ Ｐゴシック" pitchFamily="-107" charset="-128"/>
          <a:cs typeface="Georgia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009ECE"/>
        </a:buClr>
        <a:buFont typeface="Arial" charset="0"/>
        <a:buChar char="–"/>
        <a:defRPr sz="2600" kern="1200">
          <a:solidFill>
            <a:schemeClr val="tx1"/>
          </a:solidFill>
          <a:latin typeface="+mj-lt"/>
          <a:ea typeface="ＭＳ Ｐゴシック" pitchFamily="-107" charset="-128"/>
          <a:cs typeface="Georgia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CE"/>
        </a:buClr>
        <a:buFont typeface="Arial" charset="0"/>
        <a:buChar char="•"/>
        <a:defRPr sz="2000" kern="1200">
          <a:solidFill>
            <a:schemeClr val="tx1"/>
          </a:solidFill>
          <a:latin typeface="+mj-lt"/>
          <a:ea typeface="ＭＳ Ｐゴシック" pitchFamily="-107" charset="-128"/>
          <a:cs typeface="Georgia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CE"/>
        </a:buClr>
        <a:buFont typeface="Arial" charset="0"/>
        <a:buChar char="–"/>
        <a:defRPr kern="1200">
          <a:solidFill>
            <a:schemeClr val="tx1"/>
          </a:solidFill>
          <a:latin typeface="+mj-lt"/>
          <a:ea typeface="ＭＳ Ｐゴシック" pitchFamily="-107" charset="-128"/>
          <a:cs typeface="Georgia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009ECE"/>
        </a:buClr>
        <a:buFont typeface="Arial" charset="0"/>
        <a:buChar char="»"/>
        <a:defRPr sz="1600" kern="1200">
          <a:solidFill>
            <a:schemeClr val="tx1"/>
          </a:solidFill>
          <a:latin typeface="+mj-lt"/>
          <a:ea typeface="ＭＳ Ｐゴシック" pitchFamily="-107" charset="-128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93700" y="2133942"/>
            <a:ext cx="7772400" cy="147002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nb-NO" dirty="0" smtClean="0">
                <a:ea typeface="ＭＳ Ｐゴシック" pitchFamily="80" charset="-128"/>
              </a:rPr>
              <a:t/>
            </a:r>
            <a:br>
              <a:rPr lang="nb-NO" dirty="0" smtClean="0">
                <a:ea typeface="ＭＳ Ｐゴシック" pitchFamily="80" charset="-128"/>
              </a:rPr>
            </a:br>
            <a:r>
              <a:rPr lang="nb-NO" dirty="0" smtClean="0">
                <a:ea typeface="ＭＳ Ｐゴシック" pitchFamily="80" charset="-128"/>
              </a:rPr>
              <a:t/>
            </a:r>
            <a:br>
              <a:rPr lang="nb-NO" dirty="0" smtClean="0">
                <a:ea typeface="ＭＳ Ｐゴシック" pitchFamily="80" charset="-128"/>
              </a:rPr>
            </a:br>
            <a:r>
              <a:rPr lang="nb-NO" dirty="0">
                <a:ea typeface="ＭＳ Ｐゴシック" pitchFamily="80" charset="-128"/>
              </a:rPr>
              <a:t/>
            </a:r>
            <a:br>
              <a:rPr lang="nb-NO" dirty="0">
                <a:ea typeface="ＭＳ Ｐゴシック" pitchFamily="80" charset="-128"/>
              </a:rPr>
            </a:br>
            <a:r>
              <a:rPr lang="nb-NO" dirty="0" smtClean="0">
                <a:ea typeface="ＭＳ Ｐゴシック" pitchFamily="80" charset="-128"/>
              </a:rPr>
              <a:t>Hvordan ta dette videre nasjonalt?</a:t>
            </a:r>
            <a:r>
              <a:rPr lang="nb-NO" dirty="0" smtClean="0">
                <a:ea typeface="ＭＳ Ｐゴシック" pitchFamily="80" charset="-128"/>
              </a:rPr>
              <a:t/>
            </a:r>
            <a:br>
              <a:rPr lang="nb-NO" dirty="0" smtClean="0">
                <a:ea typeface="ＭＳ Ｐゴシック" pitchFamily="80" charset="-128"/>
              </a:rPr>
            </a:br>
            <a:r>
              <a:rPr lang="nb-NO" sz="3100" dirty="0"/>
              <a:t/>
            </a:r>
            <a:br>
              <a:rPr lang="nb-NO" sz="3100" dirty="0"/>
            </a:br>
            <a:endParaRPr lang="nb-NO" sz="3100" dirty="0" smtClean="0">
              <a:ea typeface="ＭＳ Ｐゴシック" pitchFamily="80" charset="-128"/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3962400" y="504414"/>
            <a:ext cx="4749800" cy="892586"/>
          </a:xfrm>
        </p:spPr>
        <p:txBody>
          <a:bodyPr>
            <a:normAutofit/>
          </a:bodyPr>
          <a:lstStyle/>
          <a:p>
            <a:pPr eaLnBrk="1" hangingPunct="1"/>
            <a:r>
              <a:rPr lang="nb-NO" sz="1800" dirty="0" smtClean="0">
                <a:ea typeface="ＭＳ Ｐゴシック" pitchFamily="80" charset="-128"/>
              </a:rPr>
              <a:t>Kunnskapsbasert forskning</a:t>
            </a:r>
          </a:p>
          <a:p>
            <a:pPr eaLnBrk="1" hangingPunct="1"/>
            <a:r>
              <a:rPr lang="nb-NO" sz="1800" dirty="0" smtClean="0">
                <a:ea typeface="ＭＳ Ｐゴシック" pitchFamily="80" charset="-128"/>
              </a:rPr>
              <a:t>Bergen, 3.desember 2014</a:t>
            </a:r>
            <a:endParaRPr lang="nb-NO" sz="1800" dirty="0" smtClean="0">
              <a:ea typeface="ＭＳ Ｐゴシック" pitchFamily="80" charset="-128"/>
            </a:endParaRPr>
          </a:p>
        </p:txBody>
      </p:sp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393700" y="6106553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rgbClr val="009ECE"/>
              </a:buClr>
              <a:buFont typeface="Wingdings" charset="2"/>
              <a:buNone/>
              <a:defRPr/>
            </a:pPr>
            <a:r>
              <a:rPr lang="nb-NO" sz="1600" dirty="0" smtClean="0">
                <a:solidFill>
                  <a:schemeClr val="tx2"/>
                </a:solidFill>
                <a:latin typeface="+mj-lt"/>
                <a:ea typeface="+mn-ea"/>
              </a:rPr>
              <a:t>Gro Jamtvedt</a:t>
            </a:r>
            <a:r>
              <a:rPr lang="nb-NO" sz="1600" smtClean="0">
                <a:solidFill>
                  <a:schemeClr val="tx2"/>
                </a:solidFill>
                <a:latin typeface="+mj-lt"/>
                <a:ea typeface="+mn-ea"/>
              </a:rPr>
              <a:t>, </a:t>
            </a:r>
            <a:r>
              <a:rPr lang="nb-NO" sz="1600" i="1" smtClean="0">
                <a:solidFill>
                  <a:schemeClr val="tx2"/>
                </a:solidFill>
                <a:latin typeface="+mj-lt"/>
                <a:ea typeface="+mn-ea"/>
              </a:rPr>
              <a:t>avdelingsdirektør</a:t>
            </a:r>
            <a:endParaRPr lang="nb-NO" sz="1600" i="1" dirty="0">
              <a:solidFill>
                <a:schemeClr val="tx2"/>
              </a:solidFill>
              <a:latin typeface="+mj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0"/>
            <a:ext cx="5322888" cy="725805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solidFill>
              <a:schemeClr val="bg2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765175"/>
            <a:ext cx="2670175" cy="6264275"/>
          </a:xfrm>
          <a:prstGeom prst="rect">
            <a:avLst/>
          </a:prstGeom>
          <a:noFill/>
          <a:ln w="9525">
            <a:solidFill>
              <a:schemeClr val="bg2">
                <a:lumMod val="95000"/>
                <a:lumOff val="5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088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1913" y="228600"/>
            <a:ext cx="9267825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6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9301" y="411345"/>
            <a:ext cx="4039738" cy="5689335"/>
          </a:xfrm>
          <a:prstGeom prst="rect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97184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33834">
            <a:off x="481013" y="2076450"/>
            <a:ext cx="2757487" cy="39592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 smtClean="0"/>
              <a:t>Kunnskapshull</a:t>
            </a:r>
            <a:endParaRPr lang="nb-NO" altLang="nb-NO" dirty="0" smtClean="0"/>
          </a:p>
        </p:txBody>
      </p:sp>
      <p:pic>
        <p:nvPicPr>
          <p:cNvPr id="3277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63857">
            <a:off x="1933575" y="2047875"/>
            <a:ext cx="2657475" cy="3914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5810">
            <a:off x="3559175" y="2025650"/>
            <a:ext cx="2789238" cy="3971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073698">
            <a:off x="4759293" y="1983226"/>
            <a:ext cx="2762250" cy="3952875"/>
          </a:xfrm>
          <a:ln>
            <a:solidFill>
              <a:schemeClr val="bg2">
                <a:lumMod val="25000"/>
              </a:schemeClr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-540000">
            <a:off x="5703707" y="1722761"/>
            <a:ext cx="3005044" cy="4191598"/>
          </a:xfrm>
          <a:prstGeom prst="rect">
            <a:avLst/>
          </a:prstGeom>
          <a:noFill/>
          <a:ln w="9525">
            <a:solidFill>
              <a:schemeClr val="bg2">
                <a:lumMod val="1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69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Forskningsfinansiering i Norge og Danmark – </a:t>
            </a:r>
            <a:r>
              <a:rPr lang="nb-NO" sz="3600" dirty="0"/>
              <a:t>søknads- og prioriteringsprosessen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 smtClean="0"/>
          </a:p>
          <a:p>
            <a:r>
              <a:rPr lang="nb-NO" dirty="0" smtClean="0"/>
              <a:t>RHF ene</a:t>
            </a:r>
          </a:p>
          <a:p>
            <a:pPr lvl="1"/>
            <a:r>
              <a:rPr lang="nb-NO" dirty="0" smtClean="0"/>
              <a:t>Ulik grad av transparens om prosess</a:t>
            </a:r>
          </a:p>
          <a:p>
            <a:pPr lvl="1"/>
            <a:r>
              <a:rPr lang="nb-NO" dirty="0" smtClean="0"/>
              <a:t>Ulik grad av krav til brukermedvirkning</a:t>
            </a:r>
          </a:p>
          <a:p>
            <a:pPr lvl="1"/>
            <a:r>
              <a:rPr lang="nb-NO" dirty="0" smtClean="0"/>
              <a:t>Ingen eksplisitte krav/anbefalinger om: </a:t>
            </a:r>
          </a:p>
          <a:p>
            <a:pPr lvl="2"/>
            <a:r>
              <a:rPr lang="nb-NO" dirty="0" smtClean="0"/>
              <a:t>Bruk av systematiske oversikter</a:t>
            </a:r>
          </a:p>
          <a:p>
            <a:pPr lvl="2"/>
            <a:r>
              <a:rPr lang="nb-NO" dirty="0" smtClean="0"/>
              <a:t>Registrering av pågående studier</a:t>
            </a:r>
          </a:p>
          <a:p>
            <a:pPr lvl="2"/>
            <a:r>
              <a:rPr lang="nb-NO" dirty="0" smtClean="0"/>
              <a:t>Rapportering (CONSORT, ARRIVE </a:t>
            </a:r>
            <a:r>
              <a:rPr lang="nb-NO" dirty="0" err="1" smtClean="0"/>
              <a:t>etc</a:t>
            </a:r>
            <a:r>
              <a:rPr lang="nb-NO" dirty="0" smtClean="0"/>
              <a:t>)</a:t>
            </a:r>
          </a:p>
          <a:p>
            <a:pPr lvl="1"/>
            <a:endParaRPr lang="nb-NO" sz="1800" dirty="0"/>
          </a:p>
          <a:p>
            <a:pPr marL="457200" lvl="1" indent="0">
              <a:buNone/>
            </a:pPr>
            <a:endParaRPr lang="nb-NO" sz="1800" dirty="0" smtClean="0"/>
          </a:p>
        </p:txBody>
      </p:sp>
      <p:pic>
        <p:nvPicPr>
          <p:cNvPr id="4" name="Picture 8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061" y="4309423"/>
            <a:ext cx="1824739" cy="1951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318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Forskningsfinansiering i Norge og Danmark – </a:t>
            </a:r>
            <a:r>
              <a:rPr lang="nb-NO" sz="3600"/>
              <a:t>søknads- og prioriteringsprosessen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>
                <a:solidFill>
                  <a:schemeClr val="bg1">
                    <a:lumMod val="85000"/>
                  </a:schemeClr>
                </a:solidFill>
              </a:rPr>
              <a:t>RHF ene</a:t>
            </a:r>
          </a:p>
          <a:p>
            <a:pPr lvl="1"/>
            <a:r>
              <a:rPr lang="nb-NO" dirty="0" smtClean="0">
                <a:solidFill>
                  <a:schemeClr val="bg1">
                    <a:lumMod val="85000"/>
                  </a:schemeClr>
                </a:solidFill>
              </a:rPr>
              <a:t>Ulik grad av transparens om prosess</a:t>
            </a:r>
          </a:p>
          <a:p>
            <a:pPr lvl="1"/>
            <a:r>
              <a:rPr lang="nb-NO" dirty="0" smtClean="0">
                <a:solidFill>
                  <a:schemeClr val="bg1">
                    <a:lumMod val="85000"/>
                  </a:schemeClr>
                </a:solidFill>
              </a:rPr>
              <a:t>Ulik grad av krav til brukermedvirkning</a:t>
            </a:r>
          </a:p>
          <a:p>
            <a:pPr lvl="1"/>
            <a:r>
              <a:rPr lang="nb-NO" dirty="0" smtClean="0">
                <a:solidFill>
                  <a:schemeClr val="bg1">
                    <a:lumMod val="85000"/>
                  </a:schemeClr>
                </a:solidFill>
              </a:rPr>
              <a:t>Ingen eksplisitte krav/anbefalinger om</a:t>
            </a:r>
          </a:p>
          <a:p>
            <a:pPr lvl="1"/>
            <a:endParaRPr lang="nb-NO" dirty="0" smtClean="0"/>
          </a:p>
          <a:p>
            <a:r>
              <a:rPr lang="da-DK" sz="3200" dirty="0"/>
              <a:t>Det Frie </a:t>
            </a:r>
            <a:r>
              <a:rPr lang="da-DK" sz="3200" dirty="0" smtClean="0"/>
              <a:t>Forskningsråd</a:t>
            </a:r>
          </a:p>
          <a:p>
            <a:r>
              <a:rPr lang="da-DK" sz="3200" dirty="0" smtClean="0"/>
              <a:t>InnovationsFonden</a:t>
            </a:r>
            <a:endParaRPr lang="da-DK" sz="3200" dirty="0"/>
          </a:p>
          <a:p>
            <a:r>
              <a:rPr lang="da-DK" sz="3200" dirty="0"/>
              <a:t>De regionale fonde indenfor </a:t>
            </a:r>
            <a:r>
              <a:rPr lang="da-DK" sz="3200" dirty="0" smtClean="0"/>
              <a:t>sundhed</a:t>
            </a:r>
          </a:p>
          <a:p>
            <a:pPr lvl="1"/>
            <a:r>
              <a:rPr lang="da-DK" sz="2800" dirty="0" smtClean="0"/>
              <a:t>Noe krav om ”state of the art”, ingen andre krav</a:t>
            </a:r>
            <a:endParaRPr lang="da-DK" sz="2800" dirty="0"/>
          </a:p>
          <a:p>
            <a:pPr marL="457200" lvl="1" indent="0">
              <a:buNone/>
            </a:pPr>
            <a:endParaRPr lang="nb-NO" sz="1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3061" y="3117659"/>
            <a:ext cx="2013045" cy="201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81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-PPT_mal_norsk_ny">
  <a:themeElements>
    <a:clrScheme name="Kunnskapssenteret">
      <a:dk1>
        <a:sysClr val="windowText" lastClr="000000"/>
      </a:dk1>
      <a:lt1>
        <a:srgbClr val="FFFFFF"/>
      </a:lt1>
      <a:dk2>
        <a:srgbClr val="615046"/>
      </a:dk2>
      <a:lt2>
        <a:srgbClr val="EEEDEB"/>
      </a:lt2>
      <a:accent1>
        <a:srgbClr val="00A3D5"/>
      </a:accent1>
      <a:accent2>
        <a:srgbClr val="740F32"/>
      </a:accent2>
      <a:accent3>
        <a:srgbClr val="94A545"/>
      </a:accent3>
      <a:accent4>
        <a:srgbClr val="E5682F"/>
      </a:accent4>
      <a:accent5>
        <a:srgbClr val="F4EA06"/>
      </a:accent5>
      <a:accent6>
        <a:srgbClr val="A89387"/>
      </a:accent6>
      <a:hlink>
        <a:srgbClr val="0195C3"/>
      </a:hlink>
      <a:folHlink>
        <a:srgbClr val="99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K-PPT_mal_norsk_ny</Template>
  <TotalTime>9169</TotalTime>
  <Words>103</Words>
  <Application>Microsoft Office PowerPoint</Application>
  <PresentationFormat>On-screen Show (4:3)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MS PGothic</vt:lpstr>
      <vt:lpstr>MS PGothic</vt:lpstr>
      <vt:lpstr>Arial</vt:lpstr>
      <vt:lpstr>Arial Narrow</vt:lpstr>
      <vt:lpstr>Calibri</vt:lpstr>
      <vt:lpstr>Georgia</vt:lpstr>
      <vt:lpstr>Trebuchet MS</vt:lpstr>
      <vt:lpstr>Wingdings</vt:lpstr>
      <vt:lpstr>K-PPT_mal_norsk_ny</vt:lpstr>
      <vt:lpstr>   Hvordan ta dette videre nasjonalt?  </vt:lpstr>
      <vt:lpstr>PowerPoint Presentation</vt:lpstr>
      <vt:lpstr>PowerPoint Presentation</vt:lpstr>
      <vt:lpstr>PowerPoint Presentation</vt:lpstr>
      <vt:lpstr>Kunnskapshull</vt:lpstr>
      <vt:lpstr>Forskningsfinansiering i Norge og Danmark – søknads- og prioriteringsprosessen</vt:lpstr>
      <vt:lpstr>Forskningsfinansiering i Norge og Danmark – søknads- og prioriteringsprosessen</vt:lpstr>
    </vt:vector>
  </TitlesOfParts>
  <Company>Kunnskapssenteret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</dc:creator>
  <cp:lastModifiedBy>Gro Jamtvedt</cp:lastModifiedBy>
  <cp:revision>117</cp:revision>
  <cp:lastPrinted>2014-09-02T14:28:07Z</cp:lastPrinted>
  <dcterms:created xsi:type="dcterms:W3CDTF">2011-12-22T13:15:56Z</dcterms:created>
  <dcterms:modified xsi:type="dcterms:W3CDTF">2014-12-03T07:27:37Z</dcterms:modified>
</cp:coreProperties>
</file>