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97" r:id="rId3"/>
    <p:sldId id="261" r:id="rId4"/>
    <p:sldId id="263" r:id="rId5"/>
    <p:sldId id="264" r:id="rId6"/>
    <p:sldId id="298" r:id="rId7"/>
    <p:sldId id="258" r:id="rId8"/>
    <p:sldId id="275" r:id="rId9"/>
    <p:sldId id="299" r:id="rId10"/>
    <p:sldId id="291" r:id="rId11"/>
    <p:sldId id="292" r:id="rId12"/>
    <p:sldId id="293" r:id="rId13"/>
    <p:sldId id="294" r:id="rId14"/>
    <p:sldId id="295" r:id="rId15"/>
    <p:sldId id="296" r:id="rId16"/>
    <p:sldId id="267" r:id="rId17"/>
    <p:sldId id="268" r:id="rId18"/>
    <p:sldId id="269" r:id="rId19"/>
    <p:sldId id="270" r:id="rId20"/>
    <p:sldId id="281" r:id="rId21"/>
    <p:sldId id="282" r:id="rId22"/>
    <p:sldId id="283" r:id="rId23"/>
    <p:sldId id="284" r:id="rId24"/>
    <p:sldId id="285" r:id="rId25"/>
    <p:sldId id="286" r:id="rId26"/>
    <p:sldId id="272" r:id="rId27"/>
    <p:sldId id="300" r:id="rId28"/>
    <p:sldId id="273" r:id="rId29"/>
    <p:sldId id="266" r:id="rId30"/>
    <p:sldId id="301" r:id="rId31"/>
    <p:sldId id="287" r:id="rId32"/>
    <p:sldId id="276" r:id="rId33"/>
    <p:sldId id="277" r:id="rId34"/>
    <p:sldId id="288" r:id="rId35"/>
    <p:sldId id="302" r:id="rId36"/>
    <p:sldId id="280" r:id="rId37"/>
    <p:sldId id="278" r:id="rId38"/>
    <p:sldId id="279" r:id="rId39"/>
    <p:sldId id="289" r:id="rId40"/>
    <p:sldId id="290" r:id="rId41"/>
    <p:sldId id="274" r:id="rId42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2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FCE19-1308-5A4C-8897-8CE786884B6D}" type="datetimeFigureOut">
              <a:rPr lang="da-DK" smtClean="0"/>
              <a:t>25/04/15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64F9C-F577-AD41-823B-F71BF9931A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198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 smtClean="0">
                <a:latin typeface="Abadi MT Condensed Light"/>
                <a:cs typeface="Abadi MT Condensed Light"/>
              </a:rPr>
              <a:t> Even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when</a:t>
            </a:r>
            <a:r>
              <a:rPr lang="da-DK" sz="1200" dirty="0" smtClean="0">
                <a:latin typeface="Abadi MT Condensed Light"/>
                <a:cs typeface="Abadi MT Condensed Light"/>
              </a:rPr>
              <a:t> multiple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trials</a:t>
            </a:r>
            <a:r>
              <a:rPr lang="da-DK" sz="1200" dirty="0" smtClean="0">
                <a:latin typeface="Abadi MT Condensed Light"/>
                <a:cs typeface="Abadi MT Condensed Light"/>
              </a:rPr>
              <a:t>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are</a:t>
            </a:r>
            <a:r>
              <a:rPr lang="da-DK" sz="1200" dirty="0" smtClean="0">
                <a:latin typeface="Abadi MT Condensed Light"/>
                <a:cs typeface="Abadi MT Condensed Light"/>
              </a:rPr>
              <a:t>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designed</a:t>
            </a:r>
            <a:r>
              <a:rPr lang="da-DK" sz="1200" dirty="0" smtClean="0">
                <a:latin typeface="Abadi MT Condensed Light"/>
                <a:cs typeface="Abadi MT Condensed Light"/>
              </a:rPr>
              <a:t> to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address</a:t>
            </a:r>
            <a:r>
              <a:rPr lang="da-DK" sz="1200" dirty="0" smtClean="0">
                <a:latin typeface="Abadi MT Condensed Light"/>
                <a:cs typeface="Abadi MT Condensed Light"/>
              </a:rPr>
              <a:t> the same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question</a:t>
            </a:r>
            <a:r>
              <a:rPr lang="da-DK" sz="1200" dirty="0" smtClean="0">
                <a:latin typeface="Abadi MT Condensed Light"/>
                <a:cs typeface="Abadi MT Condensed Light"/>
              </a:rPr>
              <a:t>,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their</a:t>
            </a:r>
            <a:r>
              <a:rPr lang="da-DK" sz="1200" dirty="0" smtClean="0">
                <a:latin typeface="Abadi MT Condensed Light"/>
                <a:cs typeface="Abadi MT Condensed Light"/>
              </a:rPr>
              <a:t>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results</a:t>
            </a:r>
            <a:r>
              <a:rPr lang="da-DK" sz="1200" dirty="0" smtClean="0">
                <a:latin typeface="Abadi MT Condensed Light"/>
                <a:cs typeface="Abadi MT Condensed Light"/>
              </a:rPr>
              <a:t> and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conclusions</a:t>
            </a:r>
            <a:r>
              <a:rPr lang="da-DK" sz="1200" dirty="0" smtClean="0">
                <a:latin typeface="Abadi MT Condensed Light"/>
                <a:cs typeface="Abadi MT Condensed Light"/>
              </a:rPr>
              <a:t>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may</a:t>
            </a:r>
            <a:r>
              <a:rPr lang="da-DK" sz="1200" dirty="0" smtClean="0">
                <a:latin typeface="Abadi MT Condensed Light"/>
                <a:cs typeface="Abadi MT Condensed Light"/>
              </a:rPr>
              <a:t>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differ</a:t>
            </a:r>
            <a:r>
              <a:rPr lang="da-DK" sz="1200" dirty="0" smtClean="0">
                <a:latin typeface="Abadi MT Condensed Light"/>
                <a:cs typeface="Abadi MT Condensed Light"/>
              </a:rPr>
              <a:t>.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Possible</a:t>
            </a:r>
            <a:r>
              <a:rPr lang="da-DK" sz="1200" dirty="0" smtClean="0">
                <a:latin typeface="Abadi MT Condensed Light"/>
                <a:cs typeface="Abadi MT Condensed Light"/>
              </a:rPr>
              <a:t>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explanations</a:t>
            </a:r>
            <a:r>
              <a:rPr lang="da-DK" sz="1200" dirty="0" smtClean="0">
                <a:latin typeface="Abadi MT Condensed Light"/>
                <a:cs typeface="Abadi MT Condensed Light"/>
              </a:rPr>
              <a:t> for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these</a:t>
            </a:r>
            <a:r>
              <a:rPr lang="da-DK" sz="1200" dirty="0" smtClean="0">
                <a:latin typeface="Abadi MT Condensed Light"/>
                <a:cs typeface="Abadi MT Condensed Light"/>
              </a:rPr>
              <a:t> differences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are</a:t>
            </a:r>
            <a:r>
              <a:rPr lang="da-DK" sz="1200" dirty="0" smtClean="0">
                <a:latin typeface="Abadi MT Condensed Light"/>
                <a:cs typeface="Abadi MT Condensed Light"/>
              </a:rPr>
              <a:t>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 smtClean="0">
                <a:latin typeface="Abadi MT Condensed Light"/>
                <a:cs typeface="Abadi MT Condensed Light"/>
              </a:rPr>
              <a:t>….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 err="1" smtClean="0">
                <a:latin typeface="Abadi MT Condensed Light"/>
                <a:cs typeface="Abadi MT Condensed Light"/>
              </a:rPr>
              <a:t>However</a:t>
            </a:r>
            <a:r>
              <a:rPr lang="da-DK" sz="1200" dirty="0" smtClean="0">
                <a:latin typeface="Abadi MT Condensed Light"/>
                <a:cs typeface="Abadi MT Condensed Light"/>
              </a:rPr>
              <a:t>, it is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often</a:t>
            </a:r>
            <a:r>
              <a:rPr lang="da-DK" sz="1200" dirty="0" smtClean="0">
                <a:latin typeface="Abadi MT Condensed Light"/>
                <a:cs typeface="Abadi MT Condensed Light"/>
              </a:rPr>
              <a:t>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impossible</a:t>
            </a:r>
            <a:r>
              <a:rPr lang="da-DK" sz="1200" dirty="0" smtClean="0">
                <a:latin typeface="Abadi MT Condensed Light"/>
                <a:cs typeface="Abadi MT Condensed Light"/>
              </a:rPr>
              <a:t> to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identify</a:t>
            </a:r>
            <a:r>
              <a:rPr lang="da-DK" sz="1200" dirty="0" smtClean="0">
                <a:latin typeface="Abadi MT Condensed Light"/>
                <a:cs typeface="Abadi MT Condensed Light"/>
              </a:rPr>
              <a:t>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exactly</a:t>
            </a:r>
            <a:r>
              <a:rPr lang="da-DK" sz="1200" dirty="0" smtClean="0">
                <a:latin typeface="Abadi MT Condensed Light"/>
                <a:cs typeface="Abadi MT Condensed Light"/>
              </a:rPr>
              <a:t>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which</a:t>
            </a:r>
            <a:r>
              <a:rPr lang="da-DK" sz="1200" dirty="0" smtClean="0">
                <a:latin typeface="Abadi MT Condensed Light"/>
                <a:cs typeface="Abadi MT Condensed Light"/>
              </a:rPr>
              <a:t> factor(s)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caused</a:t>
            </a:r>
            <a:r>
              <a:rPr lang="da-DK" sz="1200" dirty="0" smtClean="0">
                <a:latin typeface="Abadi MT Condensed Light"/>
                <a:cs typeface="Abadi MT Condensed Light"/>
              </a:rPr>
              <a:t> the differences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between</a:t>
            </a:r>
            <a:r>
              <a:rPr lang="da-DK" sz="1200" dirty="0" smtClean="0">
                <a:latin typeface="Abadi MT Condensed Light"/>
                <a:cs typeface="Abadi MT Condensed Light"/>
              </a:rPr>
              <a:t> the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results</a:t>
            </a:r>
            <a:r>
              <a:rPr lang="da-DK" sz="1200" dirty="0" smtClean="0">
                <a:latin typeface="Abadi MT Condensed Light"/>
                <a:cs typeface="Abadi MT Condensed Light"/>
              </a:rPr>
              <a:t> [4] . This (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unexplained</a:t>
            </a:r>
            <a:r>
              <a:rPr lang="da-DK" sz="1200" dirty="0" smtClean="0">
                <a:latin typeface="Abadi MT Condensed Light"/>
                <a:cs typeface="Abadi MT Condensed Light"/>
              </a:rPr>
              <a:t>)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heterogeneity</a:t>
            </a:r>
            <a:r>
              <a:rPr lang="da-DK" sz="1200" dirty="0" smtClean="0">
                <a:latin typeface="Abadi MT Condensed Light"/>
                <a:cs typeface="Abadi MT Condensed Light"/>
              </a:rPr>
              <a:t>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means</a:t>
            </a:r>
            <a:r>
              <a:rPr lang="da-DK" sz="1200" dirty="0" smtClean="0">
                <a:latin typeface="Abadi MT Condensed Light"/>
                <a:cs typeface="Abadi MT Condensed Light"/>
              </a:rPr>
              <a:t>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that</a:t>
            </a:r>
            <a:r>
              <a:rPr lang="da-DK" sz="1200" dirty="0" smtClean="0">
                <a:latin typeface="Abadi MT Condensed Light"/>
                <a:cs typeface="Abadi MT Condensed Light"/>
              </a:rPr>
              <a:t>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study</a:t>
            </a:r>
            <a:r>
              <a:rPr lang="da-DK" sz="1200" dirty="0" smtClean="0">
                <a:latin typeface="Abadi MT Condensed Light"/>
                <a:cs typeface="Abadi MT Condensed Light"/>
              </a:rPr>
              <a:t>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results</a:t>
            </a:r>
            <a:r>
              <a:rPr lang="da-DK" sz="1200" dirty="0" smtClean="0">
                <a:latin typeface="Abadi MT Condensed Light"/>
                <a:cs typeface="Abadi MT Condensed Light"/>
              </a:rPr>
              <a:t> must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be</a:t>
            </a:r>
            <a:r>
              <a:rPr lang="da-DK" sz="1200" dirty="0" smtClean="0">
                <a:latin typeface="Abadi MT Condensed Light"/>
                <a:cs typeface="Abadi MT Condensed Light"/>
              </a:rPr>
              <a:t>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interpreted</a:t>
            </a:r>
            <a:r>
              <a:rPr lang="da-DK" sz="1200" dirty="0" smtClean="0">
                <a:latin typeface="Abadi MT Condensed Light"/>
                <a:cs typeface="Abadi MT Condensed Light"/>
              </a:rPr>
              <a:t> with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caution</a:t>
            </a:r>
            <a:r>
              <a:rPr lang="da-DK" sz="1200" dirty="0" smtClean="0">
                <a:latin typeface="Abadi MT Condensed Light"/>
                <a:cs typeface="Abadi MT Condensed Light"/>
              </a:rPr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dirty="0" smtClean="0">
              <a:latin typeface="Abadi MT Condensed Light"/>
              <a:cs typeface="Abadi MT Condensed Light"/>
            </a:endParaRP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92151-0E26-9244-84DA-DD5945584A2A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1575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 smtClean="0">
                <a:latin typeface="Abadi MT Condensed Light"/>
                <a:cs typeface="Abadi MT Condensed Light"/>
              </a:rPr>
              <a:t> Even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when</a:t>
            </a:r>
            <a:r>
              <a:rPr lang="da-DK" sz="1200" dirty="0" smtClean="0">
                <a:latin typeface="Abadi MT Condensed Light"/>
                <a:cs typeface="Abadi MT Condensed Light"/>
              </a:rPr>
              <a:t> multiple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trials</a:t>
            </a:r>
            <a:r>
              <a:rPr lang="da-DK" sz="1200" dirty="0" smtClean="0">
                <a:latin typeface="Abadi MT Condensed Light"/>
                <a:cs typeface="Abadi MT Condensed Light"/>
              </a:rPr>
              <a:t>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are</a:t>
            </a:r>
            <a:r>
              <a:rPr lang="da-DK" sz="1200" dirty="0" smtClean="0">
                <a:latin typeface="Abadi MT Condensed Light"/>
                <a:cs typeface="Abadi MT Condensed Light"/>
              </a:rPr>
              <a:t>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designed</a:t>
            </a:r>
            <a:r>
              <a:rPr lang="da-DK" sz="1200" dirty="0" smtClean="0">
                <a:latin typeface="Abadi MT Condensed Light"/>
                <a:cs typeface="Abadi MT Condensed Light"/>
              </a:rPr>
              <a:t> to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address</a:t>
            </a:r>
            <a:r>
              <a:rPr lang="da-DK" sz="1200" dirty="0" smtClean="0">
                <a:latin typeface="Abadi MT Condensed Light"/>
                <a:cs typeface="Abadi MT Condensed Light"/>
              </a:rPr>
              <a:t> the same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question</a:t>
            </a:r>
            <a:r>
              <a:rPr lang="da-DK" sz="1200" dirty="0" smtClean="0">
                <a:latin typeface="Abadi MT Condensed Light"/>
                <a:cs typeface="Abadi MT Condensed Light"/>
              </a:rPr>
              <a:t>,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their</a:t>
            </a:r>
            <a:r>
              <a:rPr lang="da-DK" sz="1200" dirty="0" smtClean="0">
                <a:latin typeface="Abadi MT Condensed Light"/>
                <a:cs typeface="Abadi MT Condensed Light"/>
              </a:rPr>
              <a:t>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results</a:t>
            </a:r>
            <a:r>
              <a:rPr lang="da-DK" sz="1200" dirty="0" smtClean="0">
                <a:latin typeface="Abadi MT Condensed Light"/>
                <a:cs typeface="Abadi MT Condensed Light"/>
              </a:rPr>
              <a:t> and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conclusions</a:t>
            </a:r>
            <a:r>
              <a:rPr lang="da-DK" sz="1200" dirty="0" smtClean="0">
                <a:latin typeface="Abadi MT Condensed Light"/>
                <a:cs typeface="Abadi MT Condensed Light"/>
              </a:rPr>
              <a:t>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may</a:t>
            </a:r>
            <a:r>
              <a:rPr lang="da-DK" sz="1200" dirty="0" smtClean="0">
                <a:latin typeface="Abadi MT Condensed Light"/>
                <a:cs typeface="Abadi MT Condensed Light"/>
              </a:rPr>
              <a:t>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differ</a:t>
            </a:r>
            <a:r>
              <a:rPr lang="da-DK" sz="1200" dirty="0" smtClean="0">
                <a:latin typeface="Abadi MT Condensed Light"/>
                <a:cs typeface="Abadi MT Condensed Light"/>
              </a:rPr>
              <a:t>.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Possible</a:t>
            </a:r>
            <a:r>
              <a:rPr lang="da-DK" sz="1200" dirty="0" smtClean="0">
                <a:latin typeface="Abadi MT Condensed Light"/>
                <a:cs typeface="Abadi MT Condensed Light"/>
              </a:rPr>
              <a:t>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explanations</a:t>
            </a:r>
            <a:r>
              <a:rPr lang="da-DK" sz="1200" dirty="0" smtClean="0">
                <a:latin typeface="Abadi MT Condensed Light"/>
                <a:cs typeface="Abadi MT Condensed Light"/>
              </a:rPr>
              <a:t> for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these</a:t>
            </a:r>
            <a:r>
              <a:rPr lang="da-DK" sz="1200" dirty="0" smtClean="0">
                <a:latin typeface="Abadi MT Condensed Light"/>
                <a:cs typeface="Abadi MT Condensed Light"/>
              </a:rPr>
              <a:t> differences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are</a:t>
            </a:r>
            <a:r>
              <a:rPr lang="da-DK" sz="1200" dirty="0" smtClean="0">
                <a:latin typeface="Abadi MT Condensed Light"/>
                <a:cs typeface="Abadi MT Condensed Light"/>
              </a:rPr>
              <a:t>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 smtClean="0">
                <a:latin typeface="Abadi MT Condensed Light"/>
                <a:cs typeface="Abadi MT Condensed Light"/>
              </a:rPr>
              <a:t>….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 err="1" smtClean="0">
                <a:latin typeface="Abadi MT Condensed Light"/>
                <a:cs typeface="Abadi MT Condensed Light"/>
              </a:rPr>
              <a:t>However</a:t>
            </a:r>
            <a:r>
              <a:rPr lang="da-DK" sz="1200" dirty="0" smtClean="0">
                <a:latin typeface="Abadi MT Condensed Light"/>
                <a:cs typeface="Abadi MT Condensed Light"/>
              </a:rPr>
              <a:t>, it is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often</a:t>
            </a:r>
            <a:r>
              <a:rPr lang="da-DK" sz="1200" dirty="0" smtClean="0">
                <a:latin typeface="Abadi MT Condensed Light"/>
                <a:cs typeface="Abadi MT Condensed Light"/>
              </a:rPr>
              <a:t>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impossible</a:t>
            </a:r>
            <a:r>
              <a:rPr lang="da-DK" sz="1200" dirty="0" smtClean="0">
                <a:latin typeface="Abadi MT Condensed Light"/>
                <a:cs typeface="Abadi MT Condensed Light"/>
              </a:rPr>
              <a:t> to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identify</a:t>
            </a:r>
            <a:r>
              <a:rPr lang="da-DK" sz="1200" dirty="0" smtClean="0">
                <a:latin typeface="Abadi MT Condensed Light"/>
                <a:cs typeface="Abadi MT Condensed Light"/>
              </a:rPr>
              <a:t>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exactly</a:t>
            </a:r>
            <a:r>
              <a:rPr lang="da-DK" sz="1200" dirty="0" smtClean="0">
                <a:latin typeface="Abadi MT Condensed Light"/>
                <a:cs typeface="Abadi MT Condensed Light"/>
              </a:rPr>
              <a:t>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which</a:t>
            </a:r>
            <a:r>
              <a:rPr lang="da-DK" sz="1200" dirty="0" smtClean="0">
                <a:latin typeface="Abadi MT Condensed Light"/>
                <a:cs typeface="Abadi MT Condensed Light"/>
              </a:rPr>
              <a:t> factor(s)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caused</a:t>
            </a:r>
            <a:r>
              <a:rPr lang="da-DK" sz="1200" dirty="0" smtClean="0">
                <a:latin typeface="Abadi MT Condensed Light"/>
                <a:cs typeface="Abadi MT Condensed Light"/>
              </a:rPr>
              <a:t> the differences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between</a:t>
            </a:r>
            <a:r>
              <a:rPr lang="da-DK" sz="1200" dirty="0" smtClean="0">
                <a:latin typeface="Abadi MT Condensed Light"/>
                <a:cs typeface="Abadi MT Condensed Light"/>
              </a:rPr>
              <a:t> the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results</a:t>
            </a:r>
            <a:r>
              <a:rPr lang="da-DK" sz="1200" dirty="0" smtClean="0">
                <a:latin typeface="Abadi MT Condensed Light"/>
                <a:cs typeface="Abadi MT Condensed Light"/>
              </a:rPr>
              <a:t> [4] . This (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unexplained</a:t>
            </a:r>
            <a:r>
              <a:rPr lang="da-DK" sz="1200" dirty="0" smtClean="0">
                <a:latin typeface="Abadi MT Condensed Light"/>
                <a:cs typeface="Abadi MT Condensed Light"/>
              </a:rPr>
              <a:t>)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heterogeneity</a:t>
            </a:r>
            <a:r>
              <a:rPr lang="da-DK" sz="1200" dirty="0" smtClean="0">
                <a:latin typeface="Abadi MT Condensed Light"/>
                <a:cs typeface="Abadi MT Condensed Light"/>
              </a:rPr>
              <a:t>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means</a:t>
            </a:r>
            <a:r>
              <a:rPr lang="da-DK" sz="1200" dirty="0" smtClean="0">
                <a:latin typeface="Abadi MT Condensed Light"/>
                <a:cs typeface="Abadi MT Condensed Light"/>
              </a:rPr>
              <a:t>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that</a:t>
            </a:r>
            <a:r>
              <a:rPr lang="da-DK" sz="1200" dirty="0" smtClean="0">
                <a:latin typeface="Abadi MT Condensed Light"/>
                <a:cs typeface="Abadi MT Condensed Light"/>
              </a:rPr>
              <a:t>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study</a:t>
            </a:r>
            <a:r>
              <a:rPr lang="da-DK" sz="1200" dirty="0" smtClean="0">
                <a:latin typeface="Abadi MT Condensed Light"/>
                <a:cs typeface="Abadi MT Condensed Light"/>
              </a:rPr>
              <a:t>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results</a:t>
            </a:r>
            <a:r>
              <a:rPr lang="da-DK" sz="1200" dirty="0" smtClean="0">
                <a:latin typeface="Abadi MT Condensed Light"/>
                <a:cs typeface="Abadi MT Condensed Light"/>
              </a:rPr>
              <a:t> must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be</a:t>
            </a:r>
            <a:r>
              <a:rPr lang="da-DK" sz="1200" dirty="0" smtClean="0">
                <a:latin typeface="Abadi MT Condensed Light"/>
                <a:cs typeface="Abadi MT Condensed Light"/>
              </a:rPr>
              <a:t>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interpreted</a:t>
            </a:r>
            <a:r>
              <a:rPr lang="da-DK" sz="1200" dirty="0" smtClean="0">
                <a:latin typeface="Abadi MT Condensed Light"/>
                <a:cs typeface="Abadi MT Condensed Light"/>
              </a:rPr>
              <a:t> with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caution</a:t>
            </a:r>
            <a:r>
              <a:rPr lang="da-DK" sz="1200" dirty="0" smtClean="0">
                <a:latin typeface="Abadi MT Condensed Light"/>
                <a:cs typeface="Abadi MT Condensed Light"/>
              </a:rPr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dirty="0" smtClean="0">
              <a:latin typeface="Abadi MT Condensed Light"/>
              <a:cs typeface="Abadi MT Condensed Light"/>
            </a:endParaRP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92151-0E26-9244-84DA-DD5945584A2A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1575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 smtClean="0">
                <a:latin typeface="Abadi MT Condensed Light"/>
                <a:cs typeface="Abadi MT Condensed Light"/>
              </a:rPr>
              <a:t> Even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when</a:t>
            </a:r>
            <a:r>
              <a:rPr lang="da-DK" sz="1200" dirty="0" smtClean="0">
                <a:latin typeface="Abadi MT Condensed Light"/>
                <a:cs typeface="Abadi MT Condensed Light"/>
              </a:rPr>
              <a:t> multiple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trials</a:t>
            </a:r>
            <a:r>
              <a:rPr lang="da-DK" sz="1200" dirty="0" smtClean="0">
                <a:latin typeface="Abadi MT Condensed Light"/>
                <a:cs typeface="Abadi MT Condensed Light"/>
              </a:rPr>
              <a:t>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are</a:t>
            </a:r>
            <a:r>
              <a:rPr lang="da-DK" sz="1200" dirty="0" smtClean="0">
                <a:latin typeface="Abadi MT Condensed Light"/>
                <a:cs typeface="Abadi MT Condensed Light"/>
              </a:rPr>
              <a:t>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designed</a:t>
            </a:r>
            <a:r>
              <a:rPr lang="da-DK" sz="1200" dirty="0" smtClean="0">
                <a:latin typeface="Abadi MT Condensed Light"/>
                <a:cs typeface="Abadi MT Condensed Light"/>
              </a:rPr>
              <a:t> to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address</a:t>
            </a:r>
            <a:r>
              <a:rPr lang="da-DK" sz="1200" dirty="0" smtClean="0">
                <a:latin typeface="Abadi MT Condensed Light"/>
                <a:cs typeface="Abadi MT Condensed Light"/>
              </a:rPr>
              <a:t> the same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question</a:t>
            </a:r>
            <a:r>
              <a:rPr lang="da-DK" sz="1200" dirty="0" smtClean="0">
                <a:latin typeface="Abadi MT Condensed Light"/>
                <a:cs typeface="Abadi MT Condensed Light"/>
              </a:rPr>
              <a:t>,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their</a:t>
            </a:r>
            <a:r>
              <a:rPr lang="da-DK" sz="1200" dirty="0" smtClean="0">
                <a:latin typeface="Abadi MT Condensed Light"/>
                <a:cs typeface="Abadi MT Condensed Light"/>
              </a:rPr>
              <a:t>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results</a:t>
            </a:r>
            <a:r>
              <a:rPr lang="da-DK" sz="1200" dirty="0" smtClean="0">
                <a:latin typeface="Abadi MT Condensed Light"/>
                <a:cs typeface="Abadi MT Condensed Light"/>
              </a:rPr>
              <a:t> and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conclusions</a:t>
            </a:r>
            <a:r>
              <a:rPr lang="da-DK" sz="1200" dirty="0" smtClean="0">
                <a:latin typeface="Abadi MT Condensed Light"/>
                <a:cs typeface="Abadi MT Condensed Light"/>
              </a:rPr>
              <a:t>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may</a:t>
            </a:r>
            <a:r>
              <a:rPr lang="da-DK" sz="1200" dirty="0" smtClean="0">
                <a:latin typeface="Abadi MT Condensed Light"/>
                <a:cs typeface="Abadi MT Condensed Light"/>
              </a:rPr>
              <a:t>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differ</a:t>
            </a:r>
            <a:r>
              <a:rPr lang="da-DK" sz="1200" dirty="0" smtClean="0">
                <a:latin typeface="Abadi MT Condensed Light"/>
                <a:cs typeface="Abadi MT Condensed Light"/>
              </a:rPr>
              <a:t>.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Possible</a:t>
            </a:r>
            <a:r>
              <a:rPr lang="da-DK" sz="1200" dirty="0" smtClean="0">
                <a:latin typeface="Abadi MT Condensed Light"/>
                <a:cs typeface="Abadi MT Condensed Light"/>
              </a:rPr>
              <a:t>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explanations</a:t>
            </a:r>
            <a:r>
              <a:rPr lang="da-DK" sz="1200" dirty="0" smtClean="0">
                <a:latin typeface="Abadi MT Condensed Light"/>
                <a:cs typeface="Abadi MT Condensed Light"/>
              </a:rPr>
              <a:t> for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these</a:t>
            </a:r>
            <a:r>
              <a:rPr lang="da-DK" sz="1200" dirty="0" smtClean="0">
                <a:latin typeface="Abadi MT Condensed Light"/>
                <a:cs typeface="Abadi MT Condensed Light"/>
              </a:rPr>
              <a:t> differences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are</a:t>
            </a:r>
            <a:r>
              <a:rPr lang="da-DK" sz="1200" dirty="0" smtClean="0">
                <a:latin typeface="Abadi MT Condensed Light"/>
                <a:cs typeface="Abadi MT Condensed Light"/>
              </a:rPr>
              <a:t>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 smtClean="0">
                <a:latin typeface="Abadi MT Condensed Light"/>
                <a:cs typeface="Abadi MT Condensed Light"/>
              </a:rPr>
              <a:t>….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 err="1" smtClean="0">
                <a:latin typeface="Abadi MT Condensed Light"/>
                <a:cs typeface="Abadi MT Condensed Light"/>
              </a:rPr>
              <a:t>However</a:t>
            </a:r>
            <a:r>
              <a:rPr lang="da-DK" sz="1200" dirty="0" smtClean="0">
                <a:latin typeface="Abadi MT Condensed Light"/>
                <a:cs typeface="Abadi MT Condensed Light"/>
              </a:rPr>
              <a:t>, it is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often</a:t>
            </a:r>
            <a:r>
              <a:rPr lang="da-DK" sz="1200" dirty="0" smtClean="0">
                <a:latin typeface="Abadi MT Condensed Light"/>
                <a:cs typeface="Abadi MT Condensed Light"/>
              </a:rPr>
              <a:t>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impossible</a:t>
            </a:r>
            <a:r>
              <a:rPr lang="da-DK" sz="1200" dirty="0" smtClean="0">
                <a:latin typeface="Abadi MT Condensed Light"/>
                <a:cs typeface="Abadi MT Condensed Light"/>
              </a:rPr>
              <a:t> to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identify</a:t>
            </a:r>
            <a:r>
              <a:rPr lang="da-DK" sz="1200" dirty="0" smtClean="0">
                <a:latin typeface="Abadi MT Condensed Light"/>
                <a:cs typeface="Abadi MT Condensed Light"/>
              </a:rPr>
              <a:t>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exactly</a:t>
            </a:r>
            <a:r>
              <a:rPr lang="da-DK" sz="1200" dirty="0" smtClean="0">
                <a:latin typeface="Abadi MT Condensed Light"/>
                <a:cs typeface="Abadi MT Condensed Light"/>
              </a:rPr>
              <a:t>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which</a:t>
            </a:r>
            <a:r>
              <a:rPr lang="da-DK" sz="1200" dirty="0" smtClean="0">
                <a:latin typeface="Abadi MT Condensed Light"/>
                <a:cs typeface="Abadi MT Condensed Light"/>
              </a:rPr>
              <a:t> factor(s)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caused</a:t>
            </a:r>
            <a:r>
              <a:rPr lang="da-DK" sz="1200" dirty="0" smtClean="0">
                <a:latin typeface="Abadi MT Condensed Light"/>
                <a:cs typeface="Abadi MT Condensed Light"/>
              </a:rPr>
              <a:t> the differences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between</a:t>
            </a:r>
            <a:r>
              <a:rPr lang="da-DK" sz="1200" dirty="0" smtClean="0">
                <a:latin typeface="Abadi MT Condensed Light"/>
                <a:cs typeface="Abadi MT Condensed Light"/>
              </a:rPr>
              <a:t> the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results</a:t>
            </a:r>
            <a:r>
              <a:rPr lang="da-DK" sz="1200" dirty="0" smtClean="0">
                <a:latin typeface="Abadi MT Condensed Light"/>
                <a:cs typeface="Abadi MT Condensed Light"/>
              </a:rPr>
              <a:t> [4] . This (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unexplained</a:t>
            </a:r>
            <a:r>
              <a:rPr lang="da-DK" sz="1200" dirty="0" smtClean="0">
                <a:latin typeface="Abadi MT Condensed Light"/>
                <a:cs typeface="Abadi MT Condensed Light"/>
              </a:rPr>
              <a:t>)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heterogeneity</a:t>
            </a:r>
            <a:r>
              <a:rPr lang="da-DK" sz="1200" dirty="0" smtClean="0">
                <a:latin typeface="Abadi MT Condensed Light"/>
                <a:cs typeface="Abadi MT Condensed Light"/>
              </a:rPr>
              <a:t>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means</a:t>
            </a:r>
            <a:r>
              <a:rPr lang="da-DK" sz="1200" dirty="0" smtClean="0">
                <a:latin typeface="Abadi MT Condensed Light"/>
                <a:cs typeface="Abadi MT Condensed Light"/>
              </a:rPr>
              <a:t>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that</a:t>
            </a:r>
            <a:r>
              <a:rPr lang="da-DK" sz="1200" dirty="0" smtClean="0">
                <a:latin typeface="Abadi MT Condensed Light"/>
                <a:cs typeface="Abadi MT Condensed Light"/>
              </a:rPr>
              <a:t>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study</a:t>
            </a:r>
            <a:r>
              <a:rPr lang="da-DK" sz="1200" dirty="0" smtClean="0">
                <a:latin typeface="Abadi MT Condensed Light"/>
                <a:cs typeface="Abadi MT Condensed Light"/>
              </a:rPr>
              <a:t>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results</a:t>
            </a:r>
            <a:r>
              <a:rPr lang="da-DK" sz="1200" dirty="0" smtClean="0">
                <a:latin typeface="Abadi MT Condensed Light"/>
                <a:cs typeface="Abadi MT Condensed Light"/>
              </a:rPr>
              <a:t> must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be</a:t>
            </a:r>
            <a:r>
              <a:rPr lang="da-DK" sz="1200" dirty="0" smtClean="0">
                <a:latin typeface="Abadi MT Condensed Light"/>
                <a:cs typeface="Abadi MT Condensed Light"/>
              </a:rPr>
              <a:t>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interpreted</a:t>
            </a:r>
            <a:r>
              <a:rPr lang="da-DK" sz="1200" dirty="0" smtClean="0">
                <a:latin typeface="Abadi MT Condensed Light"/>
                <a:cs typeface="Abadi MT Condensed Light"/>
              </a:rPr>
              <a:t> with </a:t>
            </a:r>
            <a:r>
              <a:rPr lang="da-DK" sz="1200" dirty="0" err="1" smtClean="0">
                <a:latin typeface="Abadi MT Condensed Light"/>
                <a:cs typeface="Abadi MT Condensed Light"/>
              </a:rPr>
              <a:t>caution</a:t>
            </a:r>
            <a:r>
              <a:rPr lang="da-DK" sz="1200" dirty="0" smtClean="0">
                <a:latin typeface="Abadi MT Condensed Light"/>
                <a:cs typeface="Abadi MT Condensed Light"/>
              </a:rPr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dirty="0" smtClean="0">
              <a:latin typeface="Abadi MT Condensed Light"/>
              <a:cs typeface="Abadi MT Condensed Light"/>
            </a:endParaRP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92151-0E26-9244-84DA-DD5945584A2A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1575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C8A5-D7B2-714E-834E-85D0391EEB97}" type="datetimeFigureOut">
              <a:rPr lang="da-DK" smtClean="0"/>
              <a:t>25/04/15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69EE-1235-6647-902E-C35CB08288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4152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C8A5-D7B2-714E-834E-85D0391EEB97}" type="datetimeFigureOut">
              <a:rPr lang="da-DK" smtClean="0"/>
              <a:t>25/04/15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69EE-1235-6647-902E-C35CB08288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204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C8A5-D7B2-714E-834E-85D0391EEB97}" type="datetimeFigureOut">
              <a:rPr lang="da-DK" smtClean="0"/>
              <a:t>25/04/15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69EE-1235-6647-902E-C35CB08288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60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C8A5-D7B2-714E-834E-85D0391EEB97}" type="datetimeFigureOut">
              <a:rPr lang="da-DK" smtClean="0"/>
              <a:t>25/04/15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69EE-1235-6647-902E-C35CB08288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8376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C8A5-D7B2-714E-834E-85D0391EEB97}" type="datetimeFigureOut">
              <a:rPr lang="da-DK" smtClean="0"/>
              <a:t>25/04/15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69EE-1235-6647-902E-C35CB08288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189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C8A5-D7B2-714E-834E-85D0391EEB97}" type="datetimeFigureOut">
              <a:rPr lang="da-DK" smtClean="0"/>
              <a:t>25/04/15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69EE-1235-6647-902E-C35CB08288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0824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C8A5-D7B2-714E-834E-85D0391EEB97}" type="datetimeFigureOut">
              <a:rPr lang="da-DK" smtClean="0"/>
              <a:t>25/04/15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69EE-1235-6647-902E-C35CB08288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776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C8A5-D7B2-714E-834E-85D0391EEB97}" type="datetimeFigureOut">
              <a:rPr lang="da-DK" smtClean="0"/>
              <a:t>25/04/15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69EE-1235-6647-902E-C35CB08288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035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C8A5-D7B2-714E-834E-85D0391EEB97}" type="datetimeFigureOut">
              <a:rPr lang="da-DK" smtClean="0"/>
              <a:t>25/04/15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69EE-1235-6647-902E-C35CB08288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7460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C8A5-D7B2-714E-834E-85D0391EEB97}" type="datetimeFigureOut">
              <a:rPr lang="da-DK" smtClean="0"/>
              <a:t>25/04/15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69EE-1235-6647-902E-C35CB08288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2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C8A5-D7B2-714E-834E-85D0391EEB97}" type="datetimeFigureOut">
              <a:rPr lang="da-DK" smtClean="0"/>
              <a:t>25/04/15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E69EE-1235-6647-902E-C35CB08288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6183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9C8A5-D7B2-714E-834E-85D0391EEB97}" type="datetimeFigureOut">
              <a:rPr lang="da-DK" smtClean="0"/>
              <a:t>25/04/15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E69EE-1235-6647-902E-C35CB08288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983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64105"/>
            <a:ext cx="7772400" cy="2731784"/>
          </a:xfrm>
        </p:spPr>
        <p:txBody>
          <a:bodyPr>
            <a:noAutofit/>
          </a:bodyPr>
          <a:lstStyle/>
          <a:p>
            <a:r>
              <a:rPr lang="da-DK" sz="5400" b="1" dirty="0" err="1" smtClean="0">
                <a:latin typeface="Abadi MT Condensed Extra Bold"/>
                <a:cs typeface="Abadi MT Condensed Extra Bold"/>
              </a:rPr>
              <a:t>Evidence-Based</a:t>
            </a:r>
            <a:r>
              <a:rPr lang="da-DK" sz="5400" b="1" dirty="0" smtClean="0">
                <a:latin typeface="Abadi MT Condensed Extra Bold"/>
                <a:cs typeface="Abadi MT Condensed Extra Bold"/>
              </a:rPr>
              <a:t> </a:t>
            </a:r>
            <a:r>
              <a:rPr lang="da-DK" sz="5400" b="1" dirty="0">
                <a:latin typeface="Abadi MT Condensed Extra Bold"/>
                <a:cs typeface="Abadi MT Condensed Extra Bold"/>
              </a:rPr>
              <a:t>R</a:t>
            </a:r>
            <a:r>
              <a:rPr lang="da-DK" sz="5400" b="1" dirty="0" smtClean="0">
                <a:latin typeface="Abadi MT Condensed Extra Bold"/>
                <a:cs typeface="Abadi MT Condensed Extra Bold"/>
              </a:rPr>
              <a:t>esearch</a:t>
            </a:r>
            <a:r>
              <a:rPr lang="da-DK" sz="5400" b="1" dirty="0">
                <a:latin typeface="Abadi MT Condensed Extra Bold"/>
                <a:cs typeface="Abadi MT Condensed Extra Bold"/>
              </a:rPr>
              <a:t>. </a:t>
            </a:r>
            <a:r>
              <a:rPr lang="da-DK" b="1" dirty="0">
                <a:latin typeface="Abadi MT Condensed Light"/>
                <a:cs typeface="Abadi MT Condensed Light"/>
              </a:rPr>
              <a:t>How </a:t>
            </a:r>
            <a:r>
              <a:rPr lang="da-DK" b="1" dirty="0" err="1">
                <a:latin typeface="Abadi MT Condensed Light"/>
                <a:cs typeface="Abadi MT Condensed Light"/>
              </a:rPr>
              <a:t>can</a:t>
            </a:r>
            <a:r>
              <a:rPr lang="da-DK" b="1" dirty="0">
                <a:latin typeface="Abadi MT Condensed Light"/>
                <a:cs typeface="Abadi MT Condensed Light"/>
              </a:rPr>
              <a:t> </a:t>
            </a:r>
            <a:r>
              <a:rPr lang="da-DK" b="1" dirty="0" err="1">
                <a:latin typeface="Abadi MT Condensed Light"/>
                <a:cs typeface="Abadi MT Condensed Light"/>
              </a:rPr>
              <a:t>we</a:t>
            </a:r>
            <a:r>
              <a:rPr lang="da-DK" b="1" dirty="0">
                <a:latin typeface="Abadi MT Condensed Light"/>
                <a:cs typeface="Abadi MT Condensed Light"/>
              </a:rPr>
              <a:t> </a:t>
            </a:r>
            <a:r>
              <a:rPr lang="da-DK" b="1" dirty="0" err="1">
                <a:latin typeface="Abadi MT Condensed Light"/>
                <a:cs typeface="Abadi MT Condensed Light"/>
              </a:rPr>
              <a:t>avoid</a:t>
            </a:r>
            <a:r>
              <a:rPr lang="da-DK" b="1" dirty="0">
                <a:latin typeface="Abadi MT Condensed Light"/>
                <a:cs typeface="Abadi MT Condensed Light"/>
              </a:rPr>
              <a:t> </a:t>
            </a:r>
            <a:r>
              <a:rPr lang="da-DK" b="1" dirty="0" err="1">
                <a:latin typeface="Abadi MT Condensed Light"/>
                <a:cs typeface="Abadi MT Condensed Light"/>
              </a:rPr>
              <a:t>needless</a:t>
            </a:r>
            <a:r>
              <a:rPr lang="da-DK" b="1" dirty="0">
                <a:latin typeface="Abadi MT Condensed Light"/>
                <a:cs typeface="Abadi MT Condensed Light"/>
              </a:rPr>
              <a:t> research and </a:t>
            </a:r>
            <a:r>
              <a:rPr lang="da-DK" b="1" dirty="0" err="1">
                <a:latin typeface="Abadi MT Condensed Light"/>
                <a:cs typeface="Abadi MT Condensed Light"/>
              </a:rPr>
              <a:t>ensure</a:t>
            </a:r>
            <a:r>
              <a:rPr lang="da-DK" b="1" dirty="0">
                <a:latin typeface="Abadi MT Condensed Light"/>
                <a:cs typeface="Abadi MT Condensed Light"/>
              </a:rPr>
              <a:t> research </a:t>
            </a:r>
            <a:r>
              <a:rPr lang="da-DK" b="1" dirty="0" err="1" smtClean="0">
                <a:latin typeface="Abadi MT Condensed Light"/>
                <a:cs typeface="Abadi MT Condensed Light"/>
              </a:rPr>
              <a:t>covering</a:t>
            </a:r>
            <a:r>
              <a:rPr lang="da-DK" b="1" dirty="0" smtClean="0">
                <a:latin typeface="Abadi MT Condensed Light"/>
                <a:cs typeface="Abadi MT Condensed Light"/>
              </a:rPr>
              <a:t> </a:t>
            </a:r>
            <a:r>
              <a:rPr lang="da-DK" b="1" dirty="0" err="1">
                <a:latin typeface="Abadi MT Condensed Light"/>
                <a:cs typeface="Abadi MT Condensed Light"/>
              </a:rPr>
              <a:t>important</a:t>
            </a:r>
            <a:r>
              <a:rPr lang="da-DK" b="1" dirty="0">
                <a:latin typeface="Abadi MT Condensed Light"/>
                <a:cs typeface="Abadi MT Condensed Light"/>
              </a:rPr>
              <a:t> </a:t>
            </a:r>
            <a:r>
              <a:rPr lang="da-DK" b="1" dirty="0" err="1">
                <a:latin typeface="Abadi MT Condensed Light"/>
                <a:cs typeface="Abadi MT Condensed Light"/>
              </a:rPr>
              <a:t>knowledge</a:t>
            </a:r>
            <a:r>
              <a:rPr lang="da-DK" b="1" dirty="0">
                <a:latin typeface="Abadi MT Condensed Light"/>
                <a:cs typeface="Abadi MT Condensed Light"/>
              </a:rPr>
              <a:t> </a:t>
            </a:r>
            <a:r>
              <a:rPr lang="da-DK" b="1" dirty="0" err="1">
                <a:latin typeface="Abadi MT Condensed Light"/>
                <a:cs typeface="Abadi MT Condensed Light"/>
              </a:rPr>
              <a:t>gaps</a:t>
            </a:r>
            <a:r>
              <a:rPr lang="da-DK" b="1" dirty="0">
                <a:latin typeface="Abadi MT Condensed Light"/>
                <a:cs typeface="Abadi MT Condensed Light"/>
              </a:rPr>
              <a:t>? </a:t>
            </a:r>
            <a:endParaRPr lang="da-DK" dirty="0">
              <a:latin typeface="Abadi MT Condensed Light"/>
              <a:cs typeface="Abadi MT Condensed Light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4521156"/>
            <a:ext cx="6400800" cy="17526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Hans Lund </a:t>
            </a:r>
          </a:p>
          <a:p>
            <a:r>
              <a:rPr lang="en-GB" sz="2800" dirty="0" smtClean="0"/>
              <a:t>University of Southern Denmark</a:t>
            </a:r>
          </a:p>
          <a:p>
            <a:r>
              <a:rPr lang="en-GB" sz="2800" dirty="0" smtClean="0"/>
              <a:t>Bergen University College</a:t>
            </a:r>
            <a:endParaRPr lang="en-GB" sz="28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69225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6000" dirty="0" smtClean="0">
                <a:latin typeface="Abadi MT Condensed Extra Bold"/>
                <a:cs typeface="Abadi MT Condensed Extra Bold"/>
              </a:rPr>
              <a:t>The </a:t>
            </a:r>
            <a:r>
              <a:rPr lang="da-DK" sz="6000" dirty="0" err="1" smtClean="0">
                <a:latin typeface="Abadi MT Condensed Extra Bold"/>
                <a:cs typeface="Abadi MT Condensed Extra Bold"/>
              </a:rPr>
              <a:t>evidence</a:t>
            </a:r>
            <a:endParaRPr lang="da-DK" sz="6000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>
                <a:latin typeface="Abadi MT Condensed Light"/>
                <a:cs typeface="Abadi MT Condensed Light"/>
              </a:rPr>
              <a:t>CONSORT states: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3600" dirty="0" smtClean="0">
                <a:latin typeface="Abadi MT Condensed Light"/>
                <a:cs typeface="Abadi MT Condensed Light"/>
              </a:rPr>
              <a:t>"</a:t>
            </a:r>
            <a:r>
              <a:rPr lang="en-GB" sz="3600" dirty="0" smtClean="0">
                <a:solidFill>
                  <a:srgbClr val="000000"/>
                </a:solidFill>
                <a:latin typeface="Abadi MT Condensed Light"/>
                <a:cs typeface="Abadi MT Condensed Light"/>
              </a:rPr>
              <a:t>Ideally,  the introduction should include a reference to a </a:t>
            </a:r>
            <a:r>
              <a:rPr lang="en-GB" sz="3600" dirty="0" smtClean="0">
                <a:solidFill>
                  <a:srgbClr val="000000"/>
                </a:solidFill>
                <a:latin typeface="Abadi MT Condensed Extra Bold"/>
                <a:cs typeface="Abadi MT Condensed Extra Bold"/>
              </a:rPr>
              <a:t>systematic review </a:t>
            </a:r>
            <a:r>
              <a:rPr lang="en-GB" sz="3600" dirty="0" smtClean="0">
                <a:solidFill>
                  <a:srgbClr val="000000"/>
                </a:solidFill>
                <a:latin typeface="Abadi MT Condensed Light"/>
                <a:cs typeface="Abadi MT Condensed Light"/>
              </a:rPr>
              <a:t>of previous similar trials or a note of the absence of such trials".</a:t>
            </a:r>
          </a:p>
          <a:p>
            <a:pPr marL="0" indent="0">
              <a:spcBef>
                <a:spcPts val="0"/>
              </a:spcBef>
              <a:buNone/>
            </a:pPr>
            <a:endParaRPr lang="en-GB" sz="3600" dirty="0">
              <a:solidFill>
                <a:srgbClr val="000000"/>
              </a:solidFill>
              <a:latin typeface="Abadi MT Condensed Light"/>
              <a:cs typeface="Abadi MT Condensed Ligh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4000" b="1" dirty="0" smtClean="0">
                <a:solidFill>
                  <a:srgbClr val="FF0000"/>
                </a:solidFill>
                <a:latin typeface="Abadi MT Condensed Light"/>
                <a:cs typeface="Abadi MT Condensed Light"/>
              </a:rPr>
              <a:t>What are the evidence for researchers per-forming SYSTEMATIC REVIEWS before </a:t>
            </a:r>
            <a:r>
              <a:rPr lang="en-GB" sz="4000" b="1" dirty="0" err="1" smtClean="0">
                <a:solidFill>
                  <a:srgbClr val="FF0000"/>
                </a:solidFill>
                <a:latin typeface="Abadi MT Condensed Light"/>
                <a:cs typeface="Abadi MT Condensed Light"/>
              </a:rPr>
              <a:t>perfor-ming</a:t>
            </a:r>
            <a:r>
              <a:rPr lang="en-GB" sz="4000" b="1" dirty="0" smtClean="0">
                <a:solidFill>
                  <a:srgbClr val="FF0000"/>
                </a:solidFill>
                <a:latin typeface="Abadi MT Condensed Light"/>
                <a:cs typeface="Abadi MT Condensed Light"/>
              </a:rPr>
              <a:t> new research?</a:t>
            </a:r>
            <a:endParaRPr lang="en-GB" sz="4000" b="1" dirty="0">
              <a:solidFill>
                <a:srgbClr val="FF0000"/>
              </a:solidFill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1595871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smtClean="0">
                <a:latin typeface="Abadi MT Condensed Extra Bold"/>
                <a:cs typeface="Abadi MT Condensed Extra Bold"/>
              </a:rPr>
              <a:t>The evidence</a:t>
            </a:r>
            <a:endParaRPr lang="en-GB" sz="6000">
              <a:latin typeface="Abadi MT Condensed Extra Bold"/>
              <a:cs typeface="Abadi MT Condensed Extra Bold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>
                <a:solidFill>
                  <a:srgbClr val="000000"/>
                </a:solidFill>
                <a:latin typeface="Abadi MT Condensed Light"/>
                <a:cs typeface="Abadi MT Condensed Light"/>
              </a:rPr>
              <a:t>SYSTEMATIC means:</a:t>
            </a:r>
          </a:p>
          <a:p>
            <a:r>
              <a:rPr lang="en-GB" sz="2600" dirty="0" smtClean="0">
                <a:solidFill>
                  <a:srgbClr val="000000"/>
                </a:solidFill>
                <a:latin typeface="Abadi MT Condensed Light"/>
                <a:cs typeface="Abadi MT Condensed Light"/>
              </a:rPr>
              <a:t>Predefined question</a:t>
            </a:r>
          </a:p>
          <a:p>
            <a:r>
              <a:rPr lang="en-GB" sz="2600" dirty="0" smtClean="0">
                <a:solidFill>
                  <a:srgbClr val="000000"/>
                </a:solidFill>
                <a:latin typeface="Abadi MT Condensed Light"/>
                <a:cs typeface="Abadi MT Condensed Light"/>
              </a:rPr>
              <a:t>Predefined inclusion criteria</a:t>
            </a:r>
          </a:p>
          <a:p>
            <a:r>
              <a:rPr lang="en-GB" sz="2600" dirty="0" smtClean="0">
                <a:solidFill>
                  <a:srgbClr val="000000"/>
                </a:solidFill>
                <a:latin typeface="Abadi MT Condensed Light"/>
                <a:cs typeface="Abadi MT Condensed Light"/>
              </a:rPr>
              <a:t>Predefined search method and selection procedure. No selection of studies – all studies should be included (</a:t>
            </a:r>
            <a:r>
              <a:rPr lang="en-GB" sz="2600" dirty="0">
                <a:solidFill>
                  <a:srgbClr val="000000"/>
                </a:solidFill>
                <a:latin typeface="Abadi MT Condensed Light"/>
                <a:cs typeface="Abadi MT Condensed Light"/>
              </a:rPr>
              <a:t>exhaustive summary of current </a:t>
            </a:r>
            <a:r>
              <a:rPr lang="en-GB" sz="2600" dirty="0" smtClean="0">
                <a:solidFill>
                  <a:srgbClr val="000000"/>
                </a:solidFill>
                <a:latin typeface="Abadi MT Condensed Light"/>
                <a:cs typeface="Abadi MT Condensed Light"/>
              </a:rPr>
              <a:t>literature relevant </a:t>
            </a:r>
            <a:r>
              <a:rPr lang="en-GB" sz="2600" dirty="0">
                <a:solidFill>
                  <a:srgbClr val="000000"/>
                </a:solidFill>
                <a:latin typeface="Abadi MT Condensed Light"/>
                <a:cs typeface="Abadi MT Condensed Light"/>
              </a:rPr>
              <a:t>to a research </a:t>
            </a:r>
            <a:r>
              <a:rPr lang="en-GB" sz="2600" dirty="0" smtClean="0">
                <a:solidFill>
                  <a:srgbClr val="000000"/>
                </a:solidFill>
                <a:latin typeface="Abadi MT Condensed Light"/>
                <a:cs typeface="Abadi MT Condensed Light"/>
              </a:rPr>
              <a:t>question.)</a:t>
            </a:r>
          </a:p>
          <a:p>
            <a:r>
              <a:rPr lang="en-GB" sz="2600" dirty="0" smtClean="0">
                <a:solidFill>
                  <a:srgbClr val="000000"/>
                </a:solidFill>
                <a:latin typeface="Abadi MT Condensed Light"/>
                <a:cs typeface="Abadi MT Condensed Light"/>
              </a:rPr>
              <a:t>Predefined quality assessment</a:t>
            </a:r>
          </a:p>
          <a:p>
            <a:r>
              <a:rPr lang="en-GB" sz="2600" dirty="0" smtClean="0">
                <a:solidFill>
                  <a:srgbClr val="000000"/>
                </a:solidFill>
                <a:latin typeface="Abadi MT Condensed Light"/>
                <a:cs typeface="Abadi MT Condensed Light"/>
              </a:rPr>
              <a:t>Predefined data-extraction and analysis</a:t>
            </a:r>
          </a:p>
          <a:p>
            <a:r>
              <a:rPr lang="en-GB" sz="2600" dirty="0" smtClean="0">
                <a:solidFill>
                  <a:srgbClr val="000000"/>
                </a:solidFill>
                <a:latin typeface="Abadi MT Condensed Light"/>
                <a:cs typeface="Abadi MT Condensed Light"/>
              </a:rPr>
              <a:t>The results from each study justify the conclusion</a:t>
            </a:r>
          </a:p>
        </p:txBody>
      </p:sp>
    </p:spTree>
    <p:extLst>
      <p:ext uri="{BB962C8B-B14F-4D97-AF65-F5344CB8AC3E}">
        <p14:creationId xmlns:p14="http://schemas.microsoft.com/office/powerpoint/2010/main" val="1773615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790" y="1181100"/>
            <a:ext cx="6866421" cy="48614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9253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latin typeface="Abadi MT Condensed Extra Bold"/>
                <a:cs typeface="Abadi MT Condensed Extra Bold"/>
              </a:rPr>
              <a:t>Studies will differ!</a:t>
            </a:r>
            <a:endParaRPr lang="en-GB" sz="5400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a-DK" dirty="0" smtClean="0">
                <a:latin typeface="Abadi MT Condensed Light"/>
                <a:cs typeface="Abadi MT Condensed Light"/>
              </a:rPr>
              <a:t>the </a:t>
            </a:r>
            <a:r>
              <a:rPr lang="da-DK" dirty="0" err="1">
                <a:latin typeface="Abadi MT Condensed Light"/>
                <a:cs typeface="Abadi MT Condensed Light"/>
              </a:rPr>
              <a:t>characteristics</a:t>
            </a:r>
            <a:r>
              <a:rPr lang="da-DK" dirty="0">
                <a:latin typeface="Abadi MT Condensed Light"/>
                <a:cs typeface="Abadi MT Condensed Light"/>
              </a:rPr>
              <a:t> of the participants, </a:t>
            </a:r>
            <a:endParaRPr lang="da-DK" dirty="0" smtClean="0">
              <a:latin typeface="Abadi MT Condensed Light"/>
              <a:cs typeface="Abadi MT Condensed Light"/>
            </a:endParaRPr>
          </a:p>
          <a:p>
            <a:r>
              <a:rPr lang="da-DK" dirty="0" smtClean="0">
                <a:latin typeface="Abadi MT Condensed Light"/>
                <a:cs typeface="Abadi MT Condensed Light"/>
              </a:rPr>
              <a:t>the design and </a:t>
            </a:r>
            <a:r>
              <a:rPr lang="da-DK" dirty="0" err="1">
                <a:latin typeface="Abadi MT Condensed Light"/>
                <a:cs typeface="Abadi MT Condensed Light"/>
              </a:rPr>
              <a:t>execution</a:t>
            </a:r>
            <a:r>
              <a:rPr lang="da-DK" dirty="0">
                <a:latin typeface="Abadi MT Condensed Light"/>
                <a:cs typeface="Abadi MT Condensed Light"/>
              </a:rPr>
              <a:t> of the </a:t>
            </a:r>
            <a:r>
              <a:rPr lang="da-DK" dirty="0" err="1">
                <a:latin typeface="Abadi MT Condensed Light"/>
                <a:cs typeface="Abadi MT Condensed Light"/>
              </a:rPr>
              <a:t>trial</a:t>
            </a:r>
            <a:r>
              <a:rPr lang="da-DK" dirty="0">
                <a:latin typeface="Abadi MT Condensed Light"/>
                <a:cs typeface="Abadi MT Condensed Light"/>
              </a:rPr>
              <a:t>, </a:t>
            </a:r>
            <a:endParaRPr lang="da-DK" dirty="0" smtClean="0">
              <a:latin typeface="Abadi MT Condensed Light"/>
              <a:cs typeface="Abadi MT Condensed Light"/>
            </a:endParaRPr>
          </a:p>
          <a:p>
            <a:r>
              <a:rPr lang="da-DK" dirty="0" smtClean="0">
                <a:latin typeface="Abadi MT Condensed Light"/>
                <a:cs typeface="Abadi MT Condensed Light"/>
              </a:rPr>
              <a:t>the </a:t>
            </a:r>
            <a:r>
              <a:rPr lang="da-DK" dirty="0" err="1">
                <a:latin typeface="Abadi MT Condensed Light"/>
                <a:cs typeface="Abadi MT Condensed Light"/>
              </a:rPr>
              <a:t>treatment</a:t>
            </a:r>
            <a:r>
              <a:rPr lang="da-DK" dirty="0">
                <a:latin typeface="Abadi MT Condensed Light"/>
                <a:cs typeface="Abadi MT Condensed Light"/>
              </a:rPr>
              <a:t> administration </a:t>
            </a:r>
            <a:r>
              <a:rPr lang="da-DK" dirty="0" smtClean="0">
                <a:latin typeface="Abadi MT Condensed Light"/>
                <a:cs typeface="Abadi MT Condensed Light"/>
              </a:rPr>
              <a:t>or </a:t>
            </a:r>
            <a:r>
              <a:rPr lang="da-DK" dirty="0" err="1" smtClean="0">
                <a:latin typeface="Abadi MT Condensed Light"/>
                <a:cs typeface="Abadi MT Condensed Light"/>
              </a:rPr>
              <a:t>dosage</a:t>
            </a:r>
            <a:r>
              <a:rPr lang="da-DK" dirty="0">
                <a:latin typeface="Abadi MT Condensed Light"/>
                <a:cs typeface="Abadi MT Condensed Light"/>
              </a:rPr>
              <a:t>, </a:t>
            </a:r>
            <a:endParaRPr lang="da-DK" dirty="0" smtClean="0">
              <a:latin typeface="Abadi MT Condensed Light"/>
              <a:cs typeface="Abadi MT Condensed Light"/>
            </a:endParaRPr>
          </a:p>
          <a:p>
            <a:r>
              <a:rPr lang="da-DK" dirty="0" err="1" smtClean="0">
                <a:latin typeface="Abadi MT Condensed Light"/>
                <a:cs typeface="Abadi MT Condensed Light"/>
              </a:rPr>
              <a:t>concomitant</a:t>
            </a:r>
            <a:r>
              <a:rPr lang="da-DK" dirty="0" smtClean="0">
                <a:latin typeface="Abadi MT Condensed Light"/>
                <a:cs typeface="Abadi MT Condensed Light"/>
              </a:rPr>
              <a:t> </a:t>
            </a:r>
            <a:r>
              <a:rPr lang="da-DK" dirty="0" err="1">
                <a:latin typeface="Abadi MT Condensed Light"/>
                <a:cs typeface="Abadi MT Condensed Light"/>
              </a:rPr>
              <a:t>exposures</a:t>
            </a:r>
            <a:r>
              <a:rPr lang="da-DK" dirty="0">
                <a:latin typeface="Abadi MT Condensed Light"/>
                <a:cs typeface="Abadi MT Condensed Light"/>
              </a:rPr>
              <a:t>, </a:t>
            </a:r>
            <a:endParaRPr lang="da-DK" dirty="0" smtClean="0">
              <a:latin typeface="Abadi MT Condensed Light"/>
              <a:cs typeface="Abadi MT Condensed Light"/>
            </a:endParaRPr>
          </a:p>
          <a:p>
            <a:r>
              <a:rPr lang="da-DK" dirty="0" err="1" smtClean="0">
                <a:latin typeface="Abadi MT Condensed Light"/>
                <a:cs typeface="Abadi MT Condensed Light"/>
              </a:rPr>
              <a:t>outcome</a:t>
            </a:r>
            <a:r>
              <a:rPr lang="da-DK" dirty="0" smtClean="0">
                <a:latin typeface="Abadi MT Condensed Light"/>
                <a:cs typeface="Abadi MT Condensed Light"/>
              </a:rPr>
              <a:t> </a:t>
            </a:r>
            <a:r>
              <a:rPr lang="da-DK" dirty="0" err="1" smtClean="0">
                <a:latin typeface="Abadi MT Condensed Light"/>
                <a:cs typeface="Abadi MT Condensed Light"/>
              </a:rPr>
              <a:t>assessment</a:t>
            </a:r>
            <a:endParaRPr lang="da-DK" dirty="0" smtClean="0">
              <a:latin typeface="Abadi MT Condensed Light"/>
              <a:cs typeface="Abadi MT Condensed Light"/>
            </a:endParaRPr>
          </a:p>
          <a:p>
            <a:r>
              <a:rPr lang="da-DK" dirty="0" smtClean="0">
                <a:latin typeface="Abadi MT Condensed Light"/>
                <a:cs typeface="Abadi MT Condensed Light"/>
              </a:rPr>
              <a:t>the </a:t>
            </a:r>
            <a:r>
              <a:rPr lang="da-DK" dirty="0" err="1">
                <a:latin typeface="Abadi MT Condensed Light"/>
                <a:cs typeface="Abadi MT Condensed Light"/>
              </a:rPr>
              <a:t>local</a:t>
            </a:r>
            <a:r>
              <a:rPr lang="da-DK" dirty="0">
                <a:latin typeface="Abadi MT Condensed Light"/>
                <a:cs typeface="Abadi MT Condensed Light"/>
              </a:rPr>
              <a:t> </a:t>
            </a:r>
            <a:r>
              <a:rPr lang="da-DK" dirty="0" err="1" smtClean="0">
                <a:latin typeface="Abadi MT Condensed Light"/>
                <a:cs typeface="Abadi MT Condensed Light"/>
              </a:rPr>
              <a:t>health</a:t>
            </a:r>
            <a:r>
              <a:rPr lang="da-DK" dirty="0" smtClean="0">
                <a:latin typeface="Abadi MT Condensed Light"/>
                <a:cs typeface="Abadi MT Condensed Light"/>
              </a:rPr>
              <a:t> </a:t>
            </a:r>
            <a:r>
              <a:rPr lang="da-DK" dirty="0" err="1" smtClean="0">
                <a:latin typeface="Abadi MT Condensed Light"/>
                <a:cs typeface="Abadi MT Condensed Light"/>
              </a:rPr>
              <a:t>care</a:t>
            </a:r>
            <a:r>
              <a:rPr lang="da-DK" dirty="0" smtClean="0">
                <a:latin typeface="Abadi MT Condensed Light"/>
                <a:cs typeface="Abadi MT Condensed Light"/>
              </a:rPr>
              <a:t> </a:t>
            </a:r>
            <a:r>
              <a:rPr lang="da-DK" dirty="0">
                <a:latin typeface="Abadi MT Condensed Light"/>
                <a:cs typeface="Abadi MT Condensed Light"/>
              </a:rPr>
              <a:t>system, </a:t>
            </a:r>
            <a:endParaRPr lang="da-DK" dirty="0" smtClean="0">
              <a:latin typeface="Abadi MT Condensed Light"/>
              <a:cs typeface="Abadi MT Condensed Light"/>
            </a:endParaRPr>
          </a:p>
          <a:p>
            <a:r>
              <a:rPr lang="da-DK" dirty="0" smtClean="0">
                <a:latin typeface="Abadi MT Condensed Light"/>
                <a:cs typeface="Abadi MT Condensed Light"/>
              </a:rPr>
              <a:t>the </a:t>
            </a:r>
            <a:r>
              <a:rPr lang="da-DK" dirty="0" err="1">
                <a:latin typeface="Abadi MT Condensed Light"/>
                <a:cs typeface="Abadi MT Condensed Light"/>
              </a:rPr>
              <a:t>way</a:t>
            </a:r>
            <a:r>
              <a:rPr lang="da-DK" dirty="0">
                <a:latin typeface="Abadi MT Condensed Light"/>
                <a:cs typeface="Abadi MT Condensed Light"/>
              </a:rPr>
              <a:t> the </a:t>
            </a:r>
            <a:r>
              <a:rPr lang="da-DK" dirty="0" err="1">
                <a:latin typeface="Abadi MT Condensed Light"/>
                <a:cs typeface="Abadi MT Condensed Light"/>
              </a:rPr>
              <a:t>investigational</a:t>
            </a:r>
            <a:r>
              <a:rPr lang="da-DK" dirty="0">
                <a:latin typeface="Abadi MT Condensed Light"/>
                <a:cs typeface="Abadi MT Condensed Light"/>
              </a:rPr>
              <a:t> site is </a:t>
            </a:r>
            <a:r>
              <a:rPr lang="da-DK" dirty="0" err="1" smtClean="0">
                <a:latin typeface="Abadi MT Condensed Light"/>
                <a:cs typeface="Abadi MT Condensed Light"/>
              </a:rPr>
              <a:t>organized</a:t>
            </a:r>
            <a:endParaRPr lang="da-DK" dirty="0">
              <a:latin typeface="Abadi MT Condensed Light"/>
              <a:cs typeface="Abadi MT Condensed Light"/>
            </a:endParaRPr>
          </a:p>
          <a:p>
            <a:r>
              <a:rPr lang="da-DK" dirty="0" err="1" smtClean="0">
                <a:latin typeface="Abadi MT Condensed Light"/>
                <a:cs typeface="Abadi MT Condensed Light"/>
              </a:rPr>
              <a:t>etc</a:t>
            </a:r>
            <a:r>
              <a:rPr lang="da-DK" dirty="0" smtClean="0">
                <a:latin typeface="Abadi MT Condensed Light"/>
                <a:cs typeface="Abadi MT Condensed Light"/>
              </a:rPr>
              <a:t>… 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7469813" y="6288141"/>
            <a:ext cx="121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Borm</a:t>
            </a:r>
            <a:r>
              <a:rPr lang="da-DK" dirty="0" smtClean="0"/>
              <a:t> 2009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83727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latin typeface="Abadi MT Condensed Extra Bold"/>
                <a:cs typeface="Abadi MT Condensed Extra Bold"/>
              </a:rPr>
              <a:t>Studies will differ!</a:t>
            </a:r>
            <a:endParaRPr lang="en-GB" sz="5400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a-DK" dirty="0" smtClean="0">
                <a:latin typeface="Abadi MT Condensed Light"/>
                <a:cs typeface="Abadi MT Condensed Light"/>
              </a:rPr>
              <a:t>the </a:t>
            </a:r>
            <a:r>
              <a:rPr lang="da-DK" dirty="0" err="1">
                <a:latin typeface="Abadi MT Condensed Light"/>
                <a:cs typeface="Abadi MT Condensed Light"/>
              </a:rPr>
              <a:t>characteristics</a:t>
            </a:r>
            <a:r>
              <a:rPr lang="da-DK" dirty="0">
                <a:latin typeface="Abadi MT Condensed Light"/>
                <a:cs typeface="Abadi MT Condensed Light"/>
              </a:rPr>
              <a:t> of the participants, </a:t>
            </a:r>
            <a:endParaRPr lang="da-DK" dirty="0" smtClean="0">
              <a:latin typeface="Abadi MT Condensed Light"/>
              <a:cs typeface="Abadi MT Condensed Light"/>
            </a:endParaRPr>
          </a:p>
          <a:p>
            <a:r>
              <a:rPr lang="da-DK" dirty="0" smtClean="0">
                <a:latin typeface="Abadi MT Condensed Light"/>
                <a:cs typeface="Abadi MT Condensed Light"/>
              </a:rPr>
              <a:t>the design and </a:t>
            </a:r>
            <a:r>
              <a:rPr lang="da-DK" dirty="0" err="1">
                <a:latin typeface="Abadi MT Condensed Light"/>
                <a:cs typeface="Abadi MT Condensed Light"/>
              </a:rPr>
              <a:t>execution</a:t>
            </a:r>
            <a:r>
              <a:rPr lang="da-DK" dirty="0">
                <a:latin typeface="Abadi MT Condensed Light"/>
                <a:cs typeface="Abadi MT Condensed Light"/>
              </a:rPr>
              <a:t> of the </a:t>
            </a:r>
            <a:r>
              <a:rPr lang="da-DK" dirty="0" err="1">
                <a:latin typeface="Abadi MT Condensed Light"/>
                <a:cs typeface="Abadi MT Condensed Light"/>
              </a:rPr>
              <a:t>trial</a:t>
            </a:r>
            <a:r>
              <a:rPr lang="da-DK" dirty="0">
                <a:latin typeface="Abadi MT Condensed Light"/>
                <a:cs typeface="Abadi MT Condensed Light"/>
              </a:rPr>
              <a:t>, </a:t>
            </a:r>
            <a:endParaRPr lang="da-DK" dirty="0" smtClean="0">
              <a:latin typeface="Abadi MT Condensed Light"/>
              <a:cs typeface="Abadi MT Condensed Light"/>
            </a:endParaRPr>
          </a:p>
          <a:p>
            <a:r>
              <a:rPr lang="da-DK" dirty="0" smtClean="0">
                <a:latin typeface="Abadi MT Condensed Light"/>
                <a:cs typeface="Abadi MT Condensed Light"/>
              </a:rPr>
              <a:t>the </a:t>
            </a:r>
            <a:r>
              <a:rPr lang="da-DK" dirty="0" err="1">
                <a:latin typeface="Abadi MT Condensed Light"/>
                <a:cs typeface="Abadi MT Condensed Light"/>
              </a:rPr>
              <a:t>treatment</a:t>
            </a:r>
            <a:r>
              <a:rPr lang="da-DK" dirty="0">
                <a:latin typeface="Abadi MT Condensed Light"/>
                <a:cs typeface="Abadi MT Condensed Light"/>
              </a:rPr>
              <a:t> administration </a:t>
            </a:r>
            <a:r>
              <a:rPr lang="da-DK" dirty="0" smtClean="0">
                <a:latin typeface="Abadi MT Condensed Light"/>
                <a:cs typeface="Abadi MT Condensed Light"/>
              </a:rPr>
              <a:t>or </a:t>
            </a:r>
            <a:r>
              <a:rPr lang="da-DK" dirty="0" err="1" smtClean="0">
                <a:latin typeface="Abadi MT Condensed Light"/>
                <a:cs typeface="Abadi MT Condensed Light"/>
              </a:rPr>
              <a:t>dosage</a:t>
            </a:r>
            <a:r>
              <a:rPr lang="da-DK" dirty="0">
                <a:latin typeface="Abadi MT Condensed Light"/>
                <a:cs typeface="Abadi MT Condensed Light"/>
              </a:rPr>
              <a:t>, </a:t>
            </a:r>
            <a:endParaRPr lang="da-DK" dirty="0" smtClean="0">
              <a:latin typeface="Abadi MT Condensed Light"/>
              <a:cs typeface="Abadi MT Condensed Light"/>
            </a:endParaRPr>
          </a:p>
          <a:p>
            <a:r>
              <a:rPr lang="da-DK" dirty="0" err="1" smtClean="0">
                <a:latin typeface="Abadi MT Condensed Light"/>
                <a:cs typeface="Abadi MT Condensed Light"/>
              </a:rPr>
              <a:t>concomitant</a:t>
            </a:r>
            <a:r>
              <a:rPr lang="da-DK" dirty="0" smtClean="0">
                <a:latin typeface="Abadi MT Condensed Light"/>
                <a:cs typeface="Abadi MT Condensed Light"/>
              </a:rPr>
              <a:t> </a:t>
            </a:r>
            <a:r>
              <a:rPr lang="da-DK" dirty="0" err="1">
                <a:latin typeface="Abadi MT Condensed Light"/>
                <a:cs typeface="Abadi MT Condensed Light"/>
              </a:rPr>
              <a:t>exposures</a:t>
            </a:r>
            <a:r>
              <a:rPr lang="da-DK" dirty="0">
                <a:latin typeface="Abadi MT Condensed Light"/>
                <a:cs typeface="Abadi MT Condensed Light"/>
              </a:rPr>
              <a:t>, </a:t>
            </a:r>
            <a:endParaRPr lang="da-DK" dirty="0" smtClean="0">
              <a:latin typeface="Abadi MT Condensed Light"/>
              <a:cs typeface="Abadi MT Condensed Light"/>
            </a:endParaRPr>
          </a:p>
          <a:p>
            <a:r>
              <a:rPr lang="da-DK" dirty="0" err="1" smtClean="0">
                <a:latin typeface="Abadi MT Condensed Light"/>
                <a:cs typeface="Abadi MT Condensed Light"/>
              </a:rPr>
              <a:t>outcome</a:t>
            </a:r>
            <a:r>
              <a:rPr lang="da-DK" dirty="0" smtClean="0">
                <a:latin typeface="Abadi MT Condensed Light"/>
                <a:cs typeface="Abadi MT Condensed Light"/>
              </a:rPr>
              <a:t> </a:t>
            </a:r>
            <a:r>
              <a:rPr lang="da-DK" dirty="0" err="1" smtClean="0">
                <a:latin typeface="Abadi MT Condensed Light"/>
                <a:cs typeface="Abadi MT Condensed Light"/>
              </a:rPr>
              <a:t>assessment</a:t>
            </a:r>
            <a:endParaRPr lang="da-DK" dirty="0" smtClean="0">
              <a:latin typeface="Abadi MT Condensed Light"/>
              <a:cs typeface="Abadi MT Condensed Light"/>
            </a:endParaRPr>
          </a:p>
          <a:p>
            <a:r>
              <a:rPr lang="da-DK" dirty="0" smtClean="0">
                <a:latin typeface="Abadi MT Condensed Light"/>
                <a:cs typeface="Abadi MT Condensed Light"/>
              </a:rPr>
              <a:t>the </a:t>
            </a:r>
            <a:r>
              <a:rPr lang="da-DK" dirty="0" err="1">
                <a:latin typeface="Abadi MT Condensed Light"/>
                <a:cs typeface="Abadi MT Condensed Light"/>
              </a:rPr>
              <a:t>local</a:t>
            </a:r>
            <a:r>
              <a:rPr lang="da-DK" dirty="0">
                <a:latin typeface="Abadi MT Condensed Light"/>
                <a:cs typeface="Abadi MT Condensed Light"/>
              </a:rPr>
              <a:t> </a:t>
            </a:r>
            <a:r>
              <a:rPr lang="da-DK" dirty="0" err="1" smtClean="0">
                <a:latin typeface="Abadi MT Condensed Light"/>
                <a:cs typeface="Abadi MT Condensed Light"/>
              </a:rPr>
              <a:t>health</a:t>
            </a:r>
            <a:r>
              <a:rPr lang="da-DK" dirty="0" smtClean="0">
                <a:latin typeface="Abadi MT Condensed Light"/>
                <a:cs typeface="Abadi MT Condensed Light"/>
              </a:rPr>
              <a:t> </a:t>
            </a:r>
            <a:r>
              <a:rPr lang="da-DK" dirty="0" err="1" smtClean="0">
                <a:latin typeface="Abadi MT Condensed Light"/>
                <a:cs typeface="Abadi MT Condensed Light"/>
              </a:rPr>
              <a:t>care</a:t>
            </a:r>
            <a:r>
              <a:rPr lang="da-DK" dirty="0" smtClean="0">
                <a:latin typeface="Abadi MT Condensed Light"/>
                <a:cs typeface="Abadi MT Condensed Light"/>
              </a:rPr>
              <a:t> </a:t>
            </a:r>
            <a:r>
              <a:rPr lang="da-DK" dirty="0">
                <a:latin typeface="Abadi MT Condensed Light"/>
                <a:cs typeface="Abadi MT Condensed Light"/>
              </a:rPr>
              <a:t>system, </a:t>
            </a:r>
            <a:endParaRPr lang="da-DK" dirty="0" smtClean="0">
              <a:latin typeface="Abadi MT Condensed Light"/>
              <a:cs typeface="Abadi MT Condensed Light"/>
            </a:endParaRPr>
          </a:p>
          <a:p>
            <a:r>
              <a:rPr lang="da-DK" dirty="0" smtClean="0">
                <a:latin typeface="Abadi MT Condensed Light"/>
                <a:cs typeface="Abadi MT Condensed Light"/>
              </a:rPr>
              <a:t>the </a:t>
            </a:r>
            <a:r>
              <a:rPr lang="da-DK" dirty="0" err="1">
                <a:latin typeface="Abadi MT Condensed Light"/>
                <a:cs typeface="Abadi MT Condensed Light"/>
              </a:rPr>
              <a:t>way</a:t>
            </a:r>
            <a:r>
              <a:rPr lang="da-DK" dirty="0">
                <a:latin typeface="Abadi MT Condensed Light"/>
                <a:cs typeface="Abadi MT Condensed Light"/>
              </a:rPr>
              <a:t> the </a:t>
            </a:r>
            <a:r>
              <a:rPr lang="da-DK" dirty="0" err="1">
                <a:latin typeface="Abadi MT Condensed Light"/>
                <a:cs typeface="Abadi MT Condensed Light"/>
              </a:rPr>
              <a:t>investigational</a:t>
            </a:r>
            <a:r>
              <a:rPr lang="da-DK" dirty="0">
                <a:latin typeface="Abadi MT Condensed Light"/>
                <a:cs typeface="Abadi MT Condensed Light"/>
              </a:rPr>
              <a:t> site is </a:t>
            </a:r>
            <a:r>
              <a:rPr lang="da-DK" dirty="0" err="1" smtClean="0">
                <a:latin typeface="Abadi MT Condensed Light"/>
                <a:cs typeface="Abadi MT Condensed Light"/>
              </a:rPr>
              <a:t>organized</a:t>
            </a:r>
            <a:endParaRPr lang="da-DK" dirty="0">
              <a:latin typeface="Abadi MT Condensed Light"/>
              <a:cs typeface="Abadi MT Condensed Light"/>
            </a:endParaRPr>
          </a:p>
          <a:p>
            <a:r>
              <a:rPr lang="da-DK" dirty="0" err="1" smtClean="0">
                <a:latin typeface="Abadi MT Condensed Light"/>
                <a:cs typeface="Abadi MT Condensed Light"/>
              </a:rPr>
              <a:t>etc</a:t>
            </a:r>
            <a:r>
              <a:rPr lang="da-DK" dirty="0" smtClean="0">
                <a:latin typeface="Abadi MT Condensed Light"/>
                <a:cs typeface="Abadi MT Condensed Light"/>
              </a:rPr>
              <a:t>… 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7469813" y="6288141"/>
            <a:ext cx="121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Borm</a:t>
            </a:r>
            <a:r>
              <a:rPr lang="da-DK" dirty="0" smtClean="0"/>
              <a:t> 2009</a:t>
            </a:r>
            <a:endParaRPr lang="da-DK" dirty="0"/>
          </a:p>
        </p:txBody>
      </p:sp>
      <p:sp>
        <p:nvSpPr>
          <p:cNvPr id="5" name="Rektangel 4"/>
          <p:cNvSpPr/>
          <p:nvPr/>
        </p:nvSpPr>
        <p:spPr>
          <a:xfrm>
            <a:off x="532677" y="1466520"/>
            <a:ext cx="7996375" cy="50783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5400" smtClean="0">
                <a:latin typeface="Abadi MT Condensed Light"/>
                <a:cs typeface="Abadi MT Condensed Light"/>
              </a:rPr>
              <a:t> When only one trial has been carried out, there is no information available about possible heterogeneity; hence, it may not be prudent to generalize the results.</a:t>
            </a:r>
            <a:endParaRPr lang="en-GB" sz="540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1918145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43684"/>
            <a:ext cx="2466789" cy="29009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latin typeface="Abadi MT Condensed Extra Bold"/>
                <a:cs typeface="Abadi MT Condensed Extra Bold"/>
              </a:rPr>
              <a:t>The evidence</a:t>
            </a:r>
            <a:endParaRPr lang="en-GB" sz="5400" dirty="0">
              <a:latin typeface="Abadi MT Condensed Extra Bold"/>
              <a:cs typeface="Abadi MT Condensed Extra Bold"/>
            </a:endParaRPr>
          </a:p>
        </p:txBody>
      </p:sp>
      <p:sp>
        <p:nvSpPr>
          <p:cNvPr id="5" name="Oval billedforklaring 4"/>
          <p:cNvSpPr/>
          <p:nvPr/>
        </p:nvSpPr>
        <p:spPr>
          <a:xfrm>
            <a:off x="671095" y="1630948"/>
            <a:ext cx="8229600" cy="3649579"/>
          </a:xfrm>
          <a:prstGeom prst="wedgeEllipseCallout">
            <a:avLst>
              <a:gd name="adj1" fmla="val -38757"/>
              <a:gd name="adj2" fmla="val 635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Abadi MT Condensed Light"/>
                <a:cs typeface="Abadi MT Condensed Light"/>
              </a:rPr>
              <a:t>Are we </a:t>
            </a:r>
            <a:r>
              <a:rPr lang="en-GB" sz="4800" dirty="0" smtClean="0">
                <a:latin typeface="Abadi MT Condensed Light"/>
                <a:cs typeface="Abadi MT Condensed Light"/>
              </a:rPr>
              <a:t>as researchers referring </a:t>
            </a:r>
            <a:r>
              <a:rPr lang="en-GB" sz="4800" dirty="0">
                <a:latin typeface="Abadi MT Condensed Light"/>
                <a:cs typeface="Abadi MT Condensed Light"/>
              </a:rPr>
              <a:t>to single studies or systematic reviews including all studies</a:t>
            </a:r>
            <a:r>
              <a:rPr lang="en-GB" sz="4800" dirty="0" smtClean="0">
                <a:latin typeface="Abadi MT Condensed Light"/>
                <a:cs typeface="Abadi MT Condensed Light"/>
              </a:rPr>
              <a:t>?</a:t>
            </a:r>
            <a:endParaRPr lang="en-GB" sz="4800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481794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4363631" cy="538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Venstrepil 5"/>
          <p:cNvSpPr/>
          <p:nvPr/>
        </p:nvSpPr>
        <p:spPr>
          <a:xfrm>
            <a:off x="4820831" y="2941596"/>
            <a:ext cx="2614706" cy="806823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felt 7"/>
          <p:cNvSpPr txBox="1"/>
          <p:nvPr/>
        </p:nvSpPr>
        <p:spPr>
          <a:xfrm>
            <a:off x="5213683" y="3933257"/>
            <a:ext cx="3473117" cy="2062103"/>
          </a:xfrm>
          <a:prstGeom prst="rect">
            <a:avLst/>
          </a:prstGeom>
          <a:solidFill>
            <a:srgbClr val="A7CFC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Abadi MT Condensed Light"/>
                <a:cs typeface="Abadi MT Condensed Light"/>
              </a:rPr>
              <a:t>After 1994:</a:t>
            </a:r>
          </a:p>
          <a:p>
            <a:r>
              <a:rPr lang="en-GB" sz="3200" dirty="0" smtClean="0">
                <a:latin typeface="Abadi MT Condensed Light"/>
                <a:cs typeface="Abadi MT Condensed Light"/>
              </a:rPr>
              <a:t>More than 2500 received unnecessary placebo!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6000" dirty="0" smtClean="0">
                <a:latin typeface="Abadi MT Condensed Extra Bold"/>
                <a:cs typeface="Abadi MT Condensed Extra Bold"/>
              </a:rPr>
              <a:t>The evidence</a:t>
            </a:r>
            <a:endParaRPr lang="en-GB" sz="6000" dirty="0">
              <a:latin typeface="Abadi MT Condensed Extra Bold"/>
              <a:cs typeface="Abadi MT Condensed Extra Bold"/>
            </a:endParaRPr>
          </a:p>
        </p:txBody>
      </p:sp>
      <p:sp>
        <p:nvSpPr>
          <p:cNvPr id="11" name="Tekstfelt 10"/>
          <p:cNvSpPr txBox="1"/>
          <p:nvPr/>
        </p:nvSpPr>
        <p:spPr>
          <a:xfrm>
            <a:off x="5213683" y="1417638"/>
            <a:ext cx="34200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latin typeface="Abadi MT Condensed Light"/>
                <a:cs typeface="Abadi MT Condensed Light"/>
              </a:rPr>
              <a:t>Trials </a:t>
            </a:r>
            <a:r>
              <a:rPr lang="da-DK" sz="3200" dirty="0" err="1">
                <a:latin typeface="Abadi MT Condensed Light"/>
                <a:cs typeface="Abadi MT Condensed Light"/>
              </a:rPr>
              <a:t>testing</a:t>
            </a:r>
            <a:r>
              <a:rPr lang="da-DK" sz="3200" dirty="0">
                <a:latin typeface="Abadi MT Condensed Light"/>
                <a:cs typeface="Abadi MT Condensed Light"/>
              </a:rPr>
              <a:t> </a:t>
            </a:r>
            <a:r>
              <a:rPr lang="da-DK" sz="3200" dirty="0" err="1">
                <a:latin typeface="Abadi MT Condensed Light"/>
                <a:cs typeface="Abadi MT Condensed Light"/>
              </a:rPr>
              <a:t>aprotinin</a:t>
            </a:r>
            <a:r>
              <a:rPr lang="da-DK" sz="3200" dirty="0">
                <a:latin typeface="Abadi MT Condensed Light"/>
                <a:cs typeface="Abadi MT Condensed Light"/>
              </a:rPr>
              <a:t> in </a:t>
            </a:r>
            <a:r>
              <a:rPr lang="da-DK" sz="3200" dirty="0" err="1">
                <a:latin typeface="Abadi MT Condensed Light"/>
                <a:cs typeface="Abadi MT Condensed Light"/>
              </a:rPr>
              <a:t>cardiac</a:t>
            </a:r>
            <a:r>
              <a:rPr lang="da-DK" sz="3200" dirty="0">
                <a:latin typeface="Abadi MT Condensed Light"/>
                <a:cs typeface="Abadi MT Condensed Light"/>
              </a:rPr>
              <a:t> </a:t>
            </a:r>
            <a:r>
              <a:rPr lang="da-DK" sz="3200" dirty="0" err="1">
                <a:latin typeface="Abadi MT Condensed Light"/>
                <a:cs typeface="Abadi MT Condensed Light"/>
              </a:rPr>
              <a:t>surgery</a:t>
            </a:r>
            <a:r>
              <a:rPr lang="da-DK" sz="3200" dirty="0">
                <a:latin typeface="Abadi MT Condensed Light"/>
                <a:cs typeface="Abadi MT Condensed Light"/>
              </a:rPr>
              <a:t>. </a:t>
            </a:r>
            <a:endParaRPr lang="da-DK" sz="3200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6245191" y="6229866"/>
            <a:ext cx="2441609" cy="4523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smtClean="0">
                <a:solidFill>
                  <a:srgbClr val="000000"/>
                </a:solidFill>
                <a:latin typeface="Abadi MT Condensed Light"/>
                <a:cs typeface="Abadi MT Condensed Light"/>
              </a:rPr>
              <a:t>Fergusson et al.  2005</a:t>
            </a:r>
            <a:endParaRPr lang="en-GB" sz="2400" dirty="0">
              <a:solidFill>
                <a:srgbClr val="000000"/>
              </a:solidFill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789133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Screenshot 2014-01-26 11.13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37" y="1355778"/>
            <a:ext cx="7286197" cy="5086038"/>
          </a:xfrm>
          <a:prstGeom prst="rect">
            <a:avLst/>
          </a:prstGeom>
        </p:spPr>
      </p:pic>
      <p:sp>
        <p:nvSpPr>
          <p:cNvPr id="3" name="Sky 2"/>
          <p:cNvSpPr/>
          <p:nvPr/>
        </p:nvSpPr>
        <p:spPr>
          <a:xfrm>
            <a:off x="5252819" y="3566265"/>
            <a:ext cx="2690115" cy="144738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3800" dirty="0" smtClean="0"/>
              <a:t>?</a:t>
            </a:r>
            <a:endParaRPr lang="da-DK" sz="13800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6000" dirty="0" smtClean="0">
                <a:latin typeface="Abadi MT Condensed Extra Bold"/>
                <a:cs typeface="Abadi MT Condensed Extra Bold"/>
              </a:rPr>
              <a:t>The evidence</a:t>
            </a:r>
            <a:endParaRPr lang="en-GB" sz="6000" dirty="0">
              <a:latin typeface="Abadi MT Condensed Extra Bold"/>
              <a:cs typeface="Abadi MT Condensed Extra Bold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6245191" y="6229866"/>
            <a:ext cx="2441609" cy="4523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smtClean="0">
                <a:solidFill>
                  <a:srgbClr val="000000"/>
                </a:solidFill>
                <a:latin typeface="Abadi MT Condensed Light"/>
                <a:cs typeface="Abadi MT Condensed Light"/>
              </a:rPr>
              <a:t>Fergusson et al.  2005</a:t>
            </a:r>
            <a:endParaRPr lang="en-GB" sz="2400" dirty="0">
              <a:solidFill>
                <a:srgbClr val="000000"/>
              </a:solidFill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2214813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Cover-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9403"/>
            <a:ext cx="8229599" cy="459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AutoShape 3"/>
          <p:cNvSpPr>
            <a:spLocks/>
          </p:cNvSpPr>
          <p:nvPr/>
        </p:nvSpPr>
        <p:spPr bwMode="auto">
          <a:xfrm>
            <a:off x="457200" y="5962342"/>
            <a:ext cx="6079433" cy="712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0800" tIns="50800" rIns="50800" bIns="50800"/>
          <a:lstStyle/>
          <a:p>
            <a:pPr defTabSz="914400">
              <a:spcBef>
                <a:spcPts val="200"/>
              </a:spcBef>
            </a:pPr>
            <a:r>
              <a:rPr lang="da-DK" b="1" dirty="0" smtClean="0">
                <a:solidFill>
                  <a:srgbClr val="040402"/>
                </a:solidFill>
                <a:latin typeface="Arial" charset="0"/>
                <a:cs typeface="Arial" charset="0"/>
                <a:sym typeface="Arial" charset="0"/>
              </a:rPr>
              <a:t>A </a:t>
            </a:r>
            <a:r>
              <a:rPr lang="da-DK" b="1" dirty="0" err="1">
                <a:solidFill>
                  <a:srgbClr val="040402"/>
                </a:solidFill>
                <a:latin typeface="Arial" charset="0"/>
                <a:cs typeface="Arial" charset="0"/>
                <a:sym typeface="Arial" charset="0"/>
              </a:rPr>
              <a:t>Systematic</a:t>
            </a:r>
            <a:r>
              <a:rPr lang="da-DK" b="1" dirty="0">
                <a:solidFill>
                  <a:srgbClr val="040402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da-DK" b="1" dirty="0" err="1">
                <a:solidFill>
                  <a:srgbClr val="040402"/>
                </a:solidFill>
                <a:latin typeface="Arial" charset="0"/>
                <a:cs typeface="Arial" charset="0"/>
                <a:sym typeface="Arial" charset="0"/>
              </a:rPr>
              <a:t>Examination</a:t>
            </a:r>
            <a:r>
              <a:rPr lang="da-DK" b="1" dirty="0">
                <a:solidFill>
                  <a:srgbClr val="040402"/>
                </a:solidFill>
                <a:latin typeface="Arial" charset="0"/>
                <a:cs typeface="Arial" charset="0"/>
                <a:sym typeface="Arial" charset="0"/>
              </a:rPr>
              <a:t> of the Citation of Prior Research in Reports of </a:t>
            </a:r>
            <a:r>
              <a:rPr lang="da-DK" b="1" dirty="0" err="1">
                <a:solidFill>
                  <a:srgbClr val="040402"/>
                </a:solidFill>
                <a:latin typeface="Arial" charset="0"/>
                <a:cs typeface="Arial" charset="0"/>
                <a:sym typeface="Arial" charset="0"/>
              </a:rPr>
              <a:t>Randomized</a:t>
            </a:r>
            <a:r>
              <a:rPr lang="da-DK" b="1" dirty="0">
                <a:solidFill>
                  <a:srgbClr val="040402"/>
                </a:solidFill>
                <a:latin typeface="Arial" charset="0"/>
                <a:cs typeface="Arial" charset="0"/>
                <a:sym typeface="Arial" charset="0"/>
              </a:rPr>
              <a:t>, </a:t>
            </a:r>
            <a:r>
              <a:rPr lang="da-DK" b="1" dirty="0" err="1">
                <a:solidFill>
                  <a:srgbClr val="040402"/>
                </a:solidFill>
                <a:latin typeface="Arial" charset="0"/>
                <a:cs typeface="Arial" charset="0"/>
                <a:sym typeface="Arial" charset="0"/>
              </a:rPr>
              <a:t>Controlled</a:t>
            </a:r>
            <a:r>
              <a:rPr lang="da-DK" b="1" dirty="0">
                <a:solidFill>
                  <a:srgbClr val="040402"/>
                </a:solidFill>
                <a:latin typeface="Arial" charset="0"/>
                <a:cs typeface="Arial" charset="0"/>
                <a:sym typeface="Arial" charset="0"/>
              </a:rPr>
              <a:t> Trials</a:t>
            </a:r>
            <a:endParaRPr lang="da-DK" dirty="0">
              <a:solidFill>
                <a:srgbClr val="040402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 smtClean="0">
                <a:latin typeface="Abadi MT Condensed Extra Bold"/>
                <a:cs typeface="Abadi MT Condensed Extra Bold"/>
              </a:rPr>
              <a:t>The evidence</a:t>
            </a:r>
            <a:endParaRPr lang="en-GB" sz="6000" dirty="0">
              <a:latin typeface="Abadi MT Condensed Extra Bold"/>
              <a:cs typeface="Abadi MT Condensed Extra Bold"/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6687950" y="6258824"/>
            <a:ext cx="215125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a-DK" dirty="0" smtClean="0"/>
              <a:t>Robinson et al. 2011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12474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>
                <a:solidFill>
                  <a:srgbClr val="FFFFFF"/>
                </a:solidFill>
                <a:latin typeface="Abadi MT Condensed Extra Bold"/>
                <a:cs typeface="Abadi MT Condensed Extra Bold"/>
              </a:rPr>
              <a:t>Robinson 2011</a:t>
            </a:r>
            <a:endParaRPr lang="en-GB" sz="6000" dirty="0">
              <a:solidFill>
                <a:srgbClr val="FFFFFF"/>
              </a:solidFill>
              <a:latin typeface="Abadi MT Condensed Extra Bold"/>
              <a:cs typeface="Abadi MT Condensed Extra Bold"/>
            </a:endParaRPr>
          </a:p>
        </p:txBody>
      </p:sp>
      <p:pic>
        <p:nvPicPr>
          <p:cNvPr id="5" name="Billede 4" descr="Skærmbillede 2013-03-17 kl. 17.16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35" y="1906348"/>
            <a:ext cx="8686800" cy="4395946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5067611" y="2579201"/>
            <a:ext cx="3773616" cy="287144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felt 5"/>
          <p:cNvSpPr txBox="1"/>
          <p:nvPr/>
        </p:nvSpPr>
        <p:spPr>
          <a:xfrm>
            <a:off x="4792315" y="5979128"/>
            <a:ext cx="4048912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dirty="0" smtClean="0"/>
              <a:t>Robinson 2011, Clarke, </a:t>
            </a:r>
            <a:r>
              <a:rPr lang="da-DK" dirty="0" err="1" smtClean="0"/>
              <a:t>Chalmers</a:t>
            </a:r>
            <a:r>
              <a:rPr lang="da-DK" dirty="0" smtClean="0"/>
              <a:t>, 1997, 2001, 2005, 2009</a:t>
            </a:r>
            <a:endParaRPr lang="da-DK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 smtClean="0">
                <a:latin typeface="Abadi MT Condensed Extra Bold"/>
                <a:cs typeface="Abadi MT Condensed Extra Bold"/>
              </a:rPr>
              <a:t>The evidence</a:t>
            </a:r>
            <a:endParaRPr lang="en-GB" sz="6000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Tekstfelt 2"/>
          <p:cNvSpPr txBox="1"/>
          <p:nvPr/>
        </p:nvSpPr>
        <p:spPr>
          <a:xfrm>
            <a:off x="6844955" y="723531"/>
            <a:ext cx="206908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da-DK" sz="2000" dirty="0" smtClean="0"/>
              <a:t>Papers from the </a:t>
            </a:r>
            <a:r>
              <a:rPr lang="da-DK" sz="2000" dirty="0" err="1" smtClean="0"/>
              <a:t>highest</a:t>
            </a:r>
            <a:r>
              <a:rPr lang="da-DK" sz="2000" dirty="0" smtClean="0"/>
              <a:t> </a:t>
            </a:r>
            <a:r>
              <a:rPr lang="da-DK" sz="2000" dirty="0" err="1" smtClean="0"/>
              <a:t>impact</a:t>
            </a:r>
            <a:r>
              <a:rPr lang="da-DK" sz="2000" dirty="0" smtClean="0"/>
              <a:t> </a:t>
            </a:r>
            <a:r>
              <a:rPr lang="da-DK" sz="2000" dirty="0" err="1" smtClean="0"/>
              <a:t>medicine</a:t>
            </a:r>
            <a:r>
              <a:rPr lang="da-DK" sz="2000" dirty="0" smtClean="0"/>
              <a:t> journals</a:t>
            </a:r>
            <a:endParaRPr lang="da-DK" sz="2000" dirty="0"/>
          </a:p>
        </p:txBody>
      </p:sp>
      <p:cxnSp>
        <p:nvCxnSpPr>
          <p:cNvPr id="9" name="Lige pilforbindelse 8"/>
          <p:cNvCxnSpPr/>
          <p:nvPr/>
        </p:nvCxnSpPr>
        <p:spPr>
          <a:xfrm flipH="1">
            <a:off x="7677678" y="1739194"/>
            <a:ext cx="171249" cy="104324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31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5800" y="1622441"/>
            <a:ext cx="7772400" cy="1470025"/>
          </a:xfrm>
        </p:spPr>
        <p:txBody>
          <a:bodyPr>
            <a:normAutofit/>
          </a:bodyPr>
          <a:lstStyle/>
          <a:p>
            <a:r>
              <a:rPr lang="da-DK" sz="8000" dirty="0" smtClean="0">
                <a:latin typeface="Abadi MT Condensed Extra Bold"/>
                <a:cs typeface="Abadi MT Condensed Extra Bold"/>
              </a:rPr>
              <a:t>The Scientific Ideal</a:t>
            </a:r>
            <a:endParaRPr lang="da-DK" sz="8000" dirty="0">
              <a:latin typeface="Abadi MT Condensed Extra Bold"/>
              <a:cs typeface="Abadi MT Condensed Extra Bold"/>
            </a:endParaRPr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374" y="3356960"/>
            <a:ext cx="4795253" cy="30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28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>
                <a:latin typeface="Abadi MT Condensed Extra Bold"/>
                <a:cs typeface="Abadi MT Condensed Extra Bold"/>
              </a:rPr>
              <a:t>The evidence</a:t>
            </a:r>
            <a:endParaRPr lang="en-GB" sz="6000" dirty="0">
              <a:latin typeface="Abadi MT Condensed Extra Bold"/>
              <a:cs typeface="Abadi MT Condensed Extra Bold"/>
            </a:endParaRPr>
          </a:p>
        </p:txBody>
      </p:sp>
      <p:pic>
        <p:nvPicPr>
          <p:cNvPr id="5" name="Billede 4" descr="Skærmbillede 2015-01-15 kl. 08.47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93341"/>
            <a:ext cx="8229600" cy="20039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kstfelt 9"/>
          <p:cNvSpPr txBox="1"/>
          <p:nvPr/>
        </p:nvSpPr>
        <p:spPr>
          <a:xfrm>
            <a:off x="972194" y="4173351"/>
            <a:ext cx="7205819" cy="206210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da-DK" sz="3200" dirty="0" smtClean="0">
                <a:latin typeface="Abadi MT Condensed Light"/>
                <a:cs typeface="Abadi MT Condensed Light"/>
              </a:rPr>
              <a:t>J Lau et al. New England Journal of </a:t>
            </a:r>
            <a:r>
              <a:rPr lang="da-DK" sz="3200" dirty="0" err="1" smtClean="0">
                <a:latin typeface="Abadi MT Condensed Light"/>
                <a:cs typeface="Abadi MT Condensed Light"/>
              </a:rPr>
              <a:t>Medicine</a:t>
            </a:r>
            <a:r>
              <a:rPr lang="da-DK" sz="3200" dirty="0" smtClean="0">
                <a:latin typeface="Abadi MT Condensed Light"/>
                <a:cs typeface="Abadi MT Condensed Light"/>
              </a:rPr>
              <a:t>, 1992</a:t>
            </a:r>
          </a:p>
          <a:p>
            <a:pPr algn="ctr"/>
            <a:endParaRPr lang="da-DK" sz="3200" dirty="0" smtClean="0">
              <a:latin typeface="Abadi MT Condensed Light"/>
              <a:cs typeface="Abadi MT Condensed Light"/>
            </a:endParaRPr>
          </a:p>
          <a:p>
            <a:pPr algn="ctr"/>
            <a:r>
              <a:rPr lang="da-DK" sz="3200" dirty="0" smtClean="0">
                <a:latin typeface="Abadi MT Condensed Light"/>
                <a:cs typeface="Abadi MT Condensed Light"/>
              </a:rPr>
              <a:t>CUMULATIVE META-ANALYSIS</a:t>
            </a:r>
            <a:endParaRPr lang="da-DK" sz="3200" dirty="0">
              <a:latin typeface="Abadi MT Condensed Light"/>
              <a:cs typeface="Abadi MT Condensed Light"/>
            </a:endParaRPr>
          </a:p>
          <a:p>
            <a:pPr algn="ctr"/>
            <a:endParaRPr lang="da-DK" sz="3200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2422973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>
                <a:latin typeface="Abadi MT Condensed Extra Bold"/>
                <a:cs typeface="Abadi MT Condensed Extra Bold"/>
              </a:rPr>
              <a:t>The evidence</a:t>
            </a:r>
            <a:endParaRPr lang="en-GB" sz="6000" dirty="0">
              <a:latin typeface="Abadi MT Condensed Extra Bold"/>
              <a:cs typeface="Abadi MT Condensed Extra Bold"/>
            </a:endParaRPr>
          </a:p>
        </p:txBody>
      </p:sp>
      <p:pic>
        <p:nvPicPr>
          <p:cNvPr id="5" name="Billede 4" descr="Skærmbillede 2015-01-15 kl. 08.47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93341"/>
            <a:ext cx="8229600" cy="20039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Billede 2" descr="Skærmbillede 2015-01-19 kl. 21.29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32" y="1355701"/>
            <a:ext cx="6922168" cy="53586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5951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>
                <a:latin typeface="Abadi MT Condensed Extra Bold"/>
                <a:cs typeface="Abadi MT Condensed Extra Bold"/>
              </a:rPr>
              <a:t>The evidence</a:t>
            </a:r>
            <a:endParaRPr lang="en-GB" sz="6000" dirty="0">
              <a:latin typeface="Abadi MT Condensed Extra Bold"/>
              <a:cs typeface="Abadi MT Condensed Extra Bold"/>
            </a:endParaRPr>
          </a:p>
        </p:txBody>
      </p:sp>
      <p:pic>
        <p:nvPicPr>
          <p:cNvPr id="6" name="Billede 5" descr="Skærmbillede 2015-01-15 kl. 08.48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99587"/>
            <a:ext cx="8212819" cy="3373465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kstfelt 9"/>
          <p:cNvSpPr txBox="1"/>
          <p:nvPr/>
        </p:nvSpPr>
        <p:spPr>
          <a:xfrm>
            <a:off x="2372425" y="4534299"/>
            <a:ext cx="4415993" cy="206210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da-DK" sz="3200" dirty="0" smtClean="0">
                <a:latin typeface="Abadi MT Condensed Light"/>
                <a:cs typeface="Abadi MT Condensed Light"/>
              </a:rPr>
              <a:t>SA </a:t>
            </a:r>
            <a:r>
              <a:rPr lang="da-DK" sz="3200" dirty="0" err="1" smtClean="0">
                <a:latin typeface="Abadi MT Condensed Light"/>
                <a:cs typeface="Abadi MT Condensed Light"/>
              </a:rPr>
              <a:t>Greenberg</a:t>
            </a:r>
            <a:r>
              <a:rPr lang="da-DK" sz="3200" dirty="0" smtClean="0">
                <a:latin typeface="Abadi MT Condensed Light"/>
                <a:cs typeface="Abadi MT Condensed Light"/>
              </a:rPr>
              <a:t> et al., BMJ 2009</a:t>
            </a:r>
          </a:p>
          <a:p>
            <a:pPr algn="ctr"/>
            <a:endParaRPr lang="da-DK" sz="3200" dirty="0">
              <a:latin typeface="Abadi MT Condensed Light"/>
              <a:cs typeface="Abadi MT Condensed Light"/>
            </a:endParaRPr>
          </a:p>
          <a:p>
            <a:pPr algn="ctr"/>
            <a:r>
              <a:rPr lang="da-DK" sz="3200" dirty="0" smtClean="0">
                <a:latin typeface="Abadi MT Condensed Light"/>
                <a:cs typeface="Abadi MT Condensed Light"/>
              </a:rPr>
              <a:t>CITATION NETWORK  </a:t>
            </a:r>
            <a:endParaRPr lang="da-DK" sz="3200" dirty="0">
              <a:latin typeface="Abadi MT Condensed Light"/>
              <a:cs typeface="Abadi MT Condensed Light"/>
            </a:endParaRPr>
          </a:p>
          <a:p>
            <a:pPr algn="ctr"/>
            <a:endParaRPr lang="da-DK" sz="3200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027914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>
                <a:latin typeface="Abadi MT Condensed Extra Bold"/>
                <a:cs typeface="Abadi MT Condensed Extra Bold"/>
              </a:rPr>
              <a:t>The evidence</a:t>
            </a:r>
            <a:endParaRPr lang="en-GB" sz="6000" dirty="0">
              <a:latin typeface="Abadi MT Condensed Extra Bold"/>
              <a:cs typeface="Abadi MT Condensed Extra Bold"/>
            </a:endParaRPr>
          </a:p>
        </p:txBody>
      </p:sp>
      <p:pic>
        <p:nvPicPr>
          <p:cNvPr id="6" name="Billede 5" descr="Skærmbillede 2015-01-15 kl. 08.48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99587"/>
            <a:ext cx="8212819" cy="3373465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Billede 2" descr="Skærmbillede 2015-01-19 kl. 21.33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19" y="1492643"/>
            <a:ext cx="6070600" cy="52705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346298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>
                <a:latin typeface="Abadi MT Condensed Extra Bold"/>
                <a:cs typeface="Abadi MT Condensed Extra Bold"/>
              </a:rPr>
              <a:t>The evidence</a:t>
            </a:r>
            <a:endParaRPr lang="en-GB" sz="6000" dirty="0">
              <a:latin typeface="Abadi MT Condensed Extra Bold"/>
              <a:cs typeface="Abadi MT Condensed Extra Bold"/>
            </a:endParaRPr>
          </a:p>
        </p:txBody>
      </p:sp>
      <p:pic>
        <p:nvPicPr>
          <p:cNvPr id="9" name="Billede 8" descr="Skærmbillede 2015-01-15 kl. 08.51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74308"/>
            <a:ext cx="8229600" cy="4407256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kstfelt 9"/>
          <p:cNvSpPr txBox="1"/>
          <p:nvPr/>
        </p:nvSpPr>
        <p:spPr>
          <a:xfrm>
            <a:off x="2414175" y="1574308"/>
            <a:ext cx="4323509" cy="206210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latin typeface="Abadi MT Condensed Light"/>
                <a:cs typeface="Abadi MT Condensed Light"/>
              </a:rPr>
              <a:t>Habré</a:t>
            </a:r>
            <a:r>
              <a:rPr lang="en-GB" sz="3200" dirty="0" smtClean="0">
                <a:latin typeface="Abadi MT Condensed Light"/>
                <a:cs typeface="Abadi MT Condensed Light"/>
              </a:rPr>
              <a:t> et al. BMJ, 2014</a:t>
            </a:r>
          </a:p>
          <a:p>
            <a:pPr algn="ctr"/>
            <a:endParaRPr lang="en-GB" sz="3200" dirty="0" smtClean="0">
              <a:latin typeface="Abadi MT Condensed Light"/>
              <a:cs typeface="Abadi MT Condensed Light"/>
            </a:endParaRPr>
          </a:p>
          <a:p>
            <a:pPr algn="ctr"/>
            <a:r>
              <a:rPr lang="en-GB" sz="3200" dirty="0" smtClean="0">
                <a:latin typeface="Abadi MT Condensed Light"/>
                <a:cs typeface="Abadi MT Condensed Light"/>
              </a:rPr>
              <a:t>SUPERFLUOUS STUDIES</a:t>
            </a:r>
          </a:p>
          <a:p>
            <a:pPr algn="ctr"/>
            <a:endParaRPr lang="en-GB" sz="3200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553710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>
                <a:latin typeface="Abadi MT Condensed Extra Bold"/>
                <a:cs typeface="Abadi MT Condensed Extra Bold"/>
              </a:rPr>
              <a:t>The evidence</a:t>
            </a:r>
            <a:endParaRPr lang="en-GB" sz="6000" dirty="0">
              <a:latin typeface="Abadi MT Condensed Extra Bold"/>
              <a:cs typeface="Abadi MT Condensed Extra Bold"/>
            </a:endParaRPr>
          </a:p>
        </p:txBody>
      </p:sp>
      <p:pic>
        <p:nvPicPr>
          <p:cNvPr id="9" name="Billede 8" descr="Skærmbillede 2015-01-15 kl. 08.51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74308"/>
            <a:ext cx="8229600" cy="4407256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Billede 2" descr="Skærmbillede 2015-01-19 kl. 21.37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5242"/>
            <a:ext cx="9144000" cy="40005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08099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badi MT Condensed Light"/>
                <a:cs typeface="Abadi MT Condensed Light"/>
              </a:rPr>
              <a:t>To address this problem a group of </a:t>
            </a:r>
            <a:r>
              <a:rPr lang="en-US" dirty="0" smtClean="0">
                <a:latin typeface="Abadi MT Condensed Light"/>
                <a:cs typeface="Abadi MT Condensed Light"/>
              </a:rPr>
              <a:t>researchers </a:t>
            </a:r>
            <a:r>
              <a:rPr lang="en-US" dirty="0">
                <a:latin typeface="Abadi MT Condensed Light"/>
                <a:cs typeface="Abadi MT Condensed Light"/>
              </a:rPr>
              <a:t>have initiated an international network, the ‘Evidence-Based Research Network’ (EBRNetwork)</a:t>
            </a:r>
            <a:r>
              <a:rPr lang="en-US" dirty="0" smtClean="0">
                <a:latin typeface="Abadi MT Condensed Light"/>
                <a:cs typeface="Abadi MT Condensed Light"/>
              </a:rPr>
              <a:t>.</a:t>
            </a:r>
          </a:p>
          <a:p>
            <a:pPr marL="0" indent="0">
              <a:buNone/>
            </a:pPr>
            <a:endParaRPr lang="en-US" dirty="0">
              <a:latin typeface="Abadi MT Condensed Light"/>
              <a:cs typeface="Abadi MT Condensed Light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6000" dirty="0" smtClean="0">
                <a:latin typeface="Abadi MT Condensed Extra Bold"/>
                <a:cs typeface="Abadi MT Condensed Extra Bold"/>
              </a:rPr>
              <a:t>The solution</a:t>
            </a:r>
            <a:endParaRPr lang="en-GB" sz="6000" dirty="0">
              <a:latin typeface="Abadi MT Condensed Extra Bold"/>
              <a:cs typeface="Abadi MT Condensed Extra Bold"/>
            </a:endParaRPr>
          </a:p>
        </p:txBody>
      </p:sp>
      <p:sp>
        <p:nvSpPr>
          <p:cNvPr id="2" name="Tekstfelt 1"/>
          <p:cNvSpPr txBox="1"/>
          <p:nvPr/>
        </p:nvSpPr>
        <p:spPr>
          <a:xfrm>
            <a:off x="2926458" y="5572165"/>
            <a:ext cx="32910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badi MT Condensed Light"/>
                <a:cs typeface="Abadi MT Condensed Light"/>
              </a:rPr>
              <a:t>http://</a:t>
            </a:r>
            <a:r>
              <a:rPr lang="en-US" sz="3200" dirty="0" err="1">
                <a:latin typeface="Abadi MT Condensed Light"/>
                <a:cs typeface="Abadi MT Condensed Light"/>
              </a:rPr>
              <a:t>ebrnetwork.org</a:t>
            </a:r>
            <a:r>
              <a:rPr lang="en-US" sz="3200" dirty="0" smtClean="0">
                <a:latin typeface="Abadi MT Condensed Light"/>
                <a:cs typeface="Abadi MT Condensed Light"/>
              </a:rPr>
              <a:t>/</a:t>
            </a:r>
            <a:endParaRPr lang="da-DK" sz="3200" dirty="0">
              <a:latin typeface="Abadi MT Condensed Light"/>
              <a:cs typeface="Abadi MT Condensed Light"/>
            </a:endParaRPr>
          </a:p>
        </p:txBody>
      </p:sp>
      <p:pic>
        <p:nvPicPr>
          <p:cNvPr id="5" name="Billede 4" descr="EBR_logo_1-linje_OFFI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57464"/>
            <a:ext cx="8023332" cy="197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5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000" dirty="0" smtClean="0">
                <a:latin typeface="Abadi MT Condensed Light"/>
                <a:cs typeface="Abadi MT Condensed Light"/>
              </a:rPr>
              <a:t>Establishing the ‘Evidence</a:t>
            </a:r>
            <a:r>
              <a:rPr lang="en-US" sz="3000" dirty="0">
                <a:latin typeface="Abadi MT Condensed Light"/>
                <a:cs typeface="Abadi MT Condensed Light"/>
              </a:rPr>
              <a:t>-Based </a:t>
            </a:r>
            <a:r>
              <a:rPr lang="en-US" sz="3000" dirty="0" smtClean="0">
                <a:latin typeface="Abadi MT Condensed Light"/>
                <a:cs typeface="Abadi MT Condensed Light"/>
              </a:rPr>
              <a:t>Research Network</a:t>
            </a:r>
            <a:r>
              <a:rPr lang="en-US" sz="3000" dirty="0">
                <a:latin typeface="Abadi MT Condensed Light"/>
                <a:cs typeface="Abadi MT Condensed Light"/>
              </a:rPr>
              <a:t>’ (EBRNetwork</a:t>
            </a:r>
            <a:r>
              <a:rPr lang="en-US" sz="3000" dirty="0" smtClean="0">
                <a:latin typeface="Abadi MT Condensed Light"/>
                <a:cs typeface="Abadi MT Condensed Light"/>
              </a:rPr>
              <a:t>): 1. and 2. December 2014 in Bergen, Norway.</a:t>
            </a:r>
          </a:p>
          <a:p>
            <a:pPr marL="0" indent="0">
              <a:buNone/>
            </a:pPr>
            <a:endParaRPr lang="en-US" sz="2800" dirty="0">
              <a:latin typeface="Abadi MT Condensed Light"/>
              <a:cs typeface="Abadi MT Condensed Light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6000" dirty="0" smtClean="0">
                <a:latin typeface="Abadi MT Condensed Extra Bold"/>
                <a:cs typeface="Abadi MT Condensed Extra Bold"/>
              </a:rPr>
              <a:t>The solution</a:t>
            </a:r>
            <a:endParaRPr lang="en-GB" sz="6000" dirty="0">
              <a:latin typeface="Abadi MT Condensed Extra Bold"/>
              <a:cs typeface="Abadi MT Condensed Extra Bold"/>
            </a:endParaRPr>
          </a:p>
        </p:txBody>
      </p:sp>
      <p:pic>
        <p:nvPicPr>
          <p:cNvPr id="2" name="Billede 1" descr="Gruppe 1.12.14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684" y="3240905"/>
            <a:ext cx="5334000" cy="336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24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badi MT Condensed Light"/>
                <a:cs typeface="Abadi MT Condensed Light"/>
              </a:rPr>
              <a:t>At the ‘Bergen meeting’ </a:t>
            </a:r>
            <a:r>
              <a:rPr lang="en-US" dirty="0" smtClean="0">
                <a:latin typeface="Abadi MT Condensed Light"/>
                <a:cs typeface="Abadi MT Condensed Light"/>
              </a:rPr>
              <a:t>(December 2014) part-</a:t>
            </a:r>
            <a:r>
              <a:rPr lang="en-US" dirty="0" err="1" smtClean="0">
                <a:latin typeface="Abadi MT Condensed Light"/>
                <a:cs typeface="Abadi MT Condensed Light"/>
              </a:rPr>
              <a:t>ners</a:t>
            </a:r>
            <a:r>
              <a:rPr lang="da-DK" dirty="0">
                <a:latin typeface="Abadi MT Condensed Light"/>
                <a:cs typeface="Abadi MT Condensed Light"/>
              </a:rPr>
              <a:t> </a:t>
            </a:r>
            <a:r>
              <a:rPr lang="en-US" dirty="0" smtClean="0">
                <a:latin typeface="Abadi MT Condensed Light"/>
                <a:cs typeface="Abadi MT Condensed Light"/>
              </a:rPr>
              <a:t>agreed </a:t>
            </a:r>
            <a:r>
              <a:rPr lang="en-US" dirty="0">
                <a:latin typeface="Abadi MT Condensed Light"/>
                <a:cs typeface="Abadi MT Condensed Light"/>
              </a:rPr>
              <a:t>the aim of the EBRNetwork is to </a:t>
            </a:r>
            <a:r>
              <a:rPr lang="en-US" b="1" dirty="0">
                <a:latin typeface="Abadi MT Condensed Light"/>
                <a:cs typeface="Abadi MT Condensed Light"/>
              </a:rPr>
              <a:t>reduce </a:t>
            </a:r>
            <a:r>
              <a:rPr lang="en-US" b="1" dirty="0" smtClean="0">
                <a:latin typeface="Abadi MT Condensed Light"/>
                <a:cs typeface="Abadi MT Condensed Light"/>
              </a:rPr>
              <a:t>waste </a:t>
            </a:r>
            <a:r>
              <a:rPr lang="en-US" b="1" dirty="0">
                <a:latin typeface="Abadi MT Condensed Light"/>
                <a:cs typeface="Abadi MT Condensed Light"/>
              </a:rPr>
              <a:t>in research by promoting</a:t>
            </a:r>
            <a:r>
              <a:rPr lang="en-US" dirty="0" smtClean="0">
                <a:latin typeface="Abadi MT Condensed Light"/>
                <a:cs typeface="Abadi MT Condensed Light"/>
              </a:rPr>
              <a:t>:</a:t>
            </a:r>
            <a:endParaRPr lang="da-DK" dirty="0">
              <a:latin typeface="Abadi MT Condensed Light"/>
              <a:cs typeface="Abadi MT Condensed Light"/>
            </a:endParaRPr>
          </a:p>
          <a:p>
            <a:r>
              <a:rPr lang="en-US" sz="4400" b="1" dirty="0">
                <a:latin typeface="Abadi MT Condensed Light"/>
                <a:cs typeface="Abadi MT Condensed Light"/>
              </a:rPr>
              <a:t>No new studies without prior systematic review of existing evidence</a:t>
            </a:r>
            <a:endParaRPr lang="da-DK" sz="4400" dirty="0">
              <a:latin typeface="Abadi MT Condensed Light"/>
              <a:cs typeface="Abadi MT Condensed Light"/>
            </a:endParaRPr>
          </a:p>
          <a:p>
            <a:r>
              <a:rPr lang="en-US" sz="4400" b="1" dirty="0">
                <a:latin typeface="Abadi MT Condensed Light"/>
                <a:cs typeface="Abadi MT Condensed Light"/>
              </a:rPr>
              <a:t>Efficient production, updating and dissemination of systematic reviews</a:t>
            </a:r>
            <a:endParaRPr lang="da-DK" sz="4400" dirty="0">
              <a:latin typeface="Abadi MT Condensed Light"/>
              <a:cs typeface="Abadi MT Condensed Light"/>
            </a:endParaRPr>
          </a:p>
          <a:p>
            <a:endParaRPr lang="da-DK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6000" dirty="0" smtClean="0">
                <a:latin typeface="Abadi MT Condensed Extra Bold"/>
                <a:cs typeface="Abadi MT Condensed Extra Bold"/>
              </a:rPr>
              <a:t>The solution</a:t>
            </a:r>
            <a:endParaRPr lang="en-GB" sz="6000" dirty="0">
              <a:latin typeface="Abadi MT Condensed Extra Bold"/>
              <a:cs typeface="Abadi MT Condensed Extra Bold"/>
            </a:endParaRPr>
          </a:p>
        </p:txBody>
      </p:sp>
      <p:pic>
        <p:nvPicPr>
          <p:cNvPr id="2" name="Billede 1" descr="EBR_symbole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176" y="274638"/>
            <a:ext cx="1182624" cy="145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81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Abadi MT Condensed Light"/>
                <a:cs typeface="Abadi MT Condensed Light"/>
              </a:rPr>
              <a:t>The EBRNetwork now issues a call for interested individuals and organizations to join the EBRNetwork and work together in developing a </a:t>
            </a:r>
            <a:r>
              <a:rPr lang="en-US" sz="4400" b="1" dirty="0">
                <a:latin typeface="Abadi MT Condensed Extra Bold"/>
                <a:cs typeface="Abadi MT Condensed Extra Bold"/>
              </a:rPr>
              <a:t>consensus statement </a:t>
            </a:r>
            <a:r>
              <a:rPr lang="en-US" sz="4400" dirty="0">
                <a:latin typeface="Abadi MT Condensed Light"/>
                <a:cs typeface="Abadi MT Condensed Light"/>
              </a:rPr>
              <a:t>to address this challenge to the very heart and values of </a:t>
            </a:r>
            <a:r>
              <a:rPr lang="en-US" sz="4400" dirty="0" smtClean="0">
                <a:latin typeface="Abadi MT Condensed Light"/>
                <a:cs typeface="Abadi MT Condensed Light"/>
              </a:rPr>
              <a:t>research.</a:t>
            </a:r>
            <a:endParaRPr lang="da-DK" sz="4400" dirty="0">
              <a:solidFill>
                <a:srgbClr val="000000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6000" dirty="0" smtClean="0">
                <a:latin typeface="Abadi MT Condensed Extra Bold"/>
                <a:cs typeface="Abadi MT Condensed Extra Bold"/>
              </a:rPr>
              <a:t>The solution</a:t>
            </a:r>
            <a:endParaRPr lang="en-GB" sz="6000" dirty="0">
              <a:latin typeface="Abadi MT Condensed Extra Bold"/>
              <a:cs typeface="Abadi MT Condensed Extra Bold"/>
            </a:endParaRPr>
          </a:p>
        </p:txBody>
      </p:sp>
      <p:pic>
        <p:nvPicPr>
          <p:cNvPr id="4" name="Billede 3" descr="EBR_symbole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176" y="274638"/>
            <a:ext cx="1182624" cy="145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26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6000" dirty="0" smtClean="0">
                <a:solidFill>
                  <a:srgbClr val="FFFFFF"/>
                </a:solidFill>
                <a:latin typeface="Abadi MT Condensed Extra Bold"/>
                <a:cs typeface="Abadi MT Condensed Extra Bold"/>
              </a:rPr>
              <a:t>BACKGROUND</a:t>
            </a:r>
            <a:endParaRPr lang="da-DK" sz="6000" dirty="0">
              <a:solidFill>
                <a:srgbClr val="FFFFFF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412281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i="1" dirty="0" smtClean="0">
                <a:latin typeface="Abadi MT Condensed Light"/>
                <a:cs typeface="Abadi MT Condensed Light"/>
              </a:rPr>
              <a:t>"</a:t>
            </a:r>
            <a:r>
              <a:rPr lang="da-DK" sz="4800" i="1" dirty="0">
                <a:latin typeface="Abadi MT Condensed Light"/>
                <a:cs typeface="Abadi MT Condensed Light"/>
              </a:rPr>
              <a:t>If I have </a:t>
            </a:r>
            <a:r>
              <a:rPr lang="da-DK" sz="4800" i="1" dirty="0" err="1">
                <a:latin typeface="Abadi MT Condensed Light"/>
                <a:cs typeface="Abadi MT Condensed Light"/>
              </a:rPr>
              <a:t>seen</a:t>
            </a:r>
            <a:r>
              <a:rPr lang="da-DK" sz="4800" i="1" dirty="0">
                <a:latin typeface="Abadi MT Condensed Light"/>
                <a:cs typeface="Abadi MT Condensed Light"/>
              </a:rPr>
              <a:t> </a:t>
            </a:r>
            <a:r>
              <a:rPr lang="da-DK" sz="4800" i="1" dirty="0" err="1" smtClean="0">
                <a:latin typeface="Abadi MT Condensed Light"/>
                <a:cs typeface="Abadi MT Condensed Light"/>
              </a:rPr>
              <a:t>farther</a:t>
            </a:r>
            <a:r>
              <a:rPr lang="da-DK" sz="4800" i="1" dirty="0" smtClean="0">
                <a:latin typeface="Abadi MT Condensed Light"/>
                <a:cs typeface="Abadi MT Condensed Light"/>
              </a:rPr>
              <a:t> </a:t>
            </a:r>
            <a:r>
              <a:rPr lang="da-DK" sz="4800" i="1" dirty="0">
                <a:latin typeface="Abadi MT Condensed Light"/>
                <a:cs typeface="Abadi MT Condensed Light"/>
              </a:rPr>
              <a:t>it is by </a:t>
            </a:r>
            <a:r>
              <a:rPr lang="da-DK" sz="4800" i="1" dirty="0" err="1">
                <a:latin typeface="Abadi MT Condensed Light"/>
                <a:cs typeface="Abadi MT Condensed Light"/>
              </a:rPr>
              <a:t>standing</a:t>
            </a:r>
            <a:r>
              <a:rPr lang="da-DK" sz="4800" i="1" dirty="0">
                <a:latin typeface="Abadi MT Condensed Light"/>
                <a:cs typeface="Abadi MT Condensed Light"/>
              </a:rPr>
              <a:t> on the </a:t>
            </a:r>
            <a:r>
              <a:rPr lang="da-DK" sz="4800" i="1" dirty="0" err="1">
                <a:latin typeface="Abadi MT Condensed Light"/>
                <a:cs typeface="Abadi MT Condensed Light"/>
              </a:rPr>
              <a:t>shoulders</a:t>
            </a:r>
            <a:r>
              <a:rPr lang="da-DK" sz="4800" i="1" dirty="0">
                <a:latin typeface="Abadi MT Condensed Light"/>
                <a:cs typeface="Abadi MT Condensed Light"/>
              </a:rPr>
              <a:t> of </a:t>
            </a:r>
            <a:r>
              <a:rPr lang="da-DK" sz="4800" i="1" dirty="0" err="1">
                <a:latin typeface="Abadi MT Condensed Light"/>
                <a:cs typeface="Abadi MT Condensed Light"/>
              </a:rPr>
              <a:t>giants</a:t>
            </a:r>
            <a:r>
              <a:rPr lang="da-DK" sz="4800" i="1" dirty="0" smtClean="0">
                <a:latin typeface="Abadi MT Condensed Light"/>
                <a:cs typeface="Abadi MT Condensed Light"/>
              </a:rPr>
              <a:t>"</a:t>
            </a:r>
          </a:p>
          <a:p>
            <a:pPr marL="0" indent="0">
              <a:buNone/>
            </a:pPr>
            <a:r>
              <a:rPr lang="da-DK" sz="2400" dirty="0">
                <a:solidFill>
                  <a:srgbClr val="000000"/>
                </a:solidFill>
                <a:latin typeface="Abadi MT Condensed Light"/>
                <a:cs typeface="Abadi MT Condensed Light"/>
              </a:rPr>
              <a:t>Letter </a:t>
            </a:r>
            <a:r>
              <a:rPr lang="da-DK" sz="2400" dirty="0" smtClean="0">
                <a:solidFill>
                  <a:srgbClr val="000000"/>
                </a:solidFill>
                <a:latin typeface="Abadi MT Condensed Light"/>
                <a:cs typeface="Abadi MT Condensed Light"/>
              </a:rPr>
              <a:t>to Robert </a:t>
            </a:r>
            <a:r>
              <a:rPr lang="da-DK" sz="2400" dirty="0" err="1" smtClean="0">
                <a:solidFill>
                  <a:srgbClr val="000000"/>
                </a:solidFill>
                <a:latin typeface="Abadi MT Condensed Light"/>
                <a:cs typeface="Abadi MT Condensed Light"/>
              </a:rPr>
              <a:t>Hooke</a:t>
            </a:r>
            <a:r>
              <a:rPr lang="da-DK" sz="2400" dirty="0" smtClean="0">
                <a:solidFill>
                  <a:srgbClr val="000000"/>
                </a:solidFill>
                <a:latin typeface="Abadi MT Condensed Light"/>
                <a:cs typeface="Abadi MT Condensed Light"/>
              </a:rPr>
              <a:t>, </a:t>
            </a:r>
          </a:p>
          <a:p>
            <a:pPr marL="0" indent="0">
              <a:buNone/>
            </a:pPr>
            <a:r>
              <a:rPr lang="da-DK" sz="2400" dirty="0" smtClean="0">
                <a:solidFill>
                  <a:srgbClr val="000000"/>
                </a:solidFill>
                <a:latin typeface="Abadi MT Condensed Light"/>
                <a:cs typeface="Abadi MT Condensed Light"/>
              </a:rPr>
              <a:t>15. </a:t>
            </a:r>
            <a:r>
              <a:rPr lang="da-DK" sz="2400" dirty="0" err="1">
                <a:solidFill>
                  <a:srgbClr val="000000"/>
                </a:solidFill>
                <a:latin typeface="Abadi MT Condensed Light"/>
                <a:cs typeface="Abadi MT Condensed Light"/>
              </a:rPr>
              <a:t>February</a:t>
            </a:r>
            <a:r>
              <a:rPr lang="da-DK" sz="2400" dirty="0">
                <a:solidFill>
                  <a:srgbClr val="000000"/>
                </a:solidFill>
                <a:latin typeface="Abadi MT Condensed Light"/>
                <a:cs typeface="Abadi MT Condensed Light"/>
              </a:rPr>
              <a:t> </a:t>
            </a:r>
            <a:r>
              <a:rPr lang="da-DK" sz="2400" dirty="0" smtClean="0">
                <a:solidFill>
                  <a:srgbClr val="000000"/>
                </a:solidFill>
                <a:latin typeface="Abadi MT Condensed Light"/>
                <a:cs typeface="Abadi MT Condensed Light"/>
              </a:rPr>
              <a:t>1676</a:t>
            </a:r>
            <a:r>
              <a:rPr lang="da-DK" sz="2400" dirty="0">
                <a:solidFill>
                  <a:srgbClr val="000000"/>
                </a:solidFill>
                <a:latin typeface="Abadi MT Condensed Light"/>
                <a:cs typeface="Abadi MT Condensed Light"/>
              </a:rPr>
              <a:t>.</a:t>
            </a:r>
            <a:endParaRPr lang="da-DK" sz="2400" i="1" dirty="0">
              <a:solidFill>
                <a:srgbClr val="000000"/>
              </a:solidFill>
              <a:latin typeface="Abadi MT Condensed Light"/>
              <a:cs typeface="Abadi MT Condensed Light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4307" y="1420996"/>
            <a:ext cx="3452493" cy="4705167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 smtClean="0">
                <a:latin typeface="Abadi MT Condensed Extra Bold"/>
                <a:cs typeface="Abadi MT Condensed Extra Bold"/>
              </a:rPr>
              <a:t>The scientific ideal</a:t>
            </a:r>
            <a:endParaRPr lang="en-GB" sz="6000" dirty="0">
              <a:latin typeface="Abadi MT Condensed Extra Bold"/>
              <a:cs typeface="Abadi MT Condensed Extra Bold"/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5912112" y="6126163"/>
            <a:ext cx="19932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dirty="0" smtClean="0">
                <a:latin typeface="Abadi MT Condensed Light"/>
                <a:cs typeface="Abadi MT Condensed Light"/>
              </a:rPr>
              <a:t>1643 - 1727</a:t>
            </a:r>
            <a:endParaRPr lang="da-DK" sz="3200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559555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6600" dirty="0" smtClean="0">
                <a:latin typeface="Abadi MT Condensed Extra Bold"/>
                <a:cs typeface="Abadi MT Condensed Extra Bold"/>
              </a:rPr>
              <a:t>Mike Clarke</a:t>
            </a:r>
            <a:endParaRPr lang="da-DK" sz="6600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800" dirty="0">
                <a:latin typeface="Abadi MT Condensed Light"/>
                <a:cs typeface="Abadi MT Condensed Light"/>
              </a:rPr>
              <a:t>”</a:t>
            </a:r>
            <a:r>
              <a:rPr lang="da-DK" sz="2800" dirty="0" err="1">
                <a:latin typeface="Abadi MT Condensed Light"/>
                <a:cs typeface="Abadi MT Condensed Light"/>
              </a:rPr>
              <a:t>Including</a:t>
            </a:r>
            <a:r>
              <a:rPr lang="da-DK" sz="2800" dirty="0">
                <a:latin typeface="Abadi MT Condensed Light"/>
                <a:cs typeface="Abadi MT Condensed Light"/>
              </a:rPr>
              <a:t> an </a:t>
            </a:r>
            <a:r>
              <a:rPr lang="da-DK" sz="2800" dirty="0" err="1">
                <a:latin typeface="Abadi MT Condensed Light"/>
                <a:cs typeface="Abadi MT Condensed Light"/>
              </a:rPr>
              <a:t>updated</a:t>
            </a:r>
            <a:r>
              <a:rPr lang="da-DK" sz="2800" dirty="0">
                <a:latin typeface="Abadi MT Condensed Light"/>
                <a:cs typeface="Abadi MT Condensed Light"/>
              </a:rPr>
              <a:t> </a:t>
            </a:r>
            <a:r>
              <a:rPr lang="da-DK" sz="2800" dirty="0" err="1">
                <a:latin typeface="Abadi MT Condensed Light"/>
                <a:cs typeface="Abadi MT Condensed Light"/>
              </a:rPr>
              <a:t>systematic</a:t>
            </a:r>
            <a:r>
              <a:rPr lang="da-DK" sz="2800" dirty="0">
                <a:latin typeface="Abadi MT Condensed Light"/>
                <a:cs typeface="Abadi MT Condensed Light"/>
              </a:rPr>
              <a:t> </a:t>
            </a:r>
            <a:r>
              <a:rPr lang="da-DK" sz="2800" dirty="0" err="1">
                <a:latin typeface="Abadi MT Condensed Light"/>
                <a:cs typeface="Abadi MT Condensed Light"/>
              </a:rPr>
              <a:t>review</a:t>
            </a:r>
            <a:r>
              <a:rPr lang="da-DK" sz="2800" dirty="0">
                <a:latin typeface="Abadi MT Condensed Light"/>
                <a:cs typeface="Abadi MT Condensed Light"/>
              </a:rPr>
              <a:t> </a:t>
            </a:r>
            <a:r>
              <a:rPr lang="da-DK" sz="2800" dirty="0" err="1">
                <a:latin typeface="Abadi MT Condensed Light"/>
                <a:cs typeface="Abadi MT Condensed Light"/>
              </a:rPr>
              <a:t>along</a:t>
            </a:r>
            <a:r>
              <a:rPr lang="da-DK" sz="2800" dirty="0">
                <a:latin typeface="Abadi MT Condensed Light"/>
                <a:cs typeface="Abadi MT Condensed Light"/>
              </a:rPr>
              <a:t> with a </a:t>
            </a:r>
            <a:r>
              <a:rPr lang="da-DK" sz="2800" dirty="0" err="1">
                <a:latin typeface="Abadi MT Condensed Light"/>
                <a:cs typeface="Abadi MT Condensed Light"/>
              </a:rPr>
              <a:t>report</a:t>
            </a:r>
            <a:r>
              <a:rPr lang="da-DK" sz="2800" dirty="0">
                <a:latin typeface="Abadi MT Condensed Light"/>
                <a:cs typeface="Abadi MT Condensed Light"/>
              </a:rPr>
              <a:t> of a </a:t>
            </a:r>
            <a:r>
              <a:rPr lang="da-DK" sz="2800" dirty="0" err="1">
                <a:latin typeface="Abadi MT Condensed Light"/>
                <a:cs typeface="Abadi MT Condensed Light"/>
              </a:rPr>
              <a:t>randomised</a:t>
            </a:r>
            <a:r>
              <a:rPr lang="da-DK" sz="2800" dirty="0">
                <a:latin typeface="Abadi MT Condensed Light"/>
                <a:cs typeface="Abadi MT Condensed Light"/>
              </a:rPr>
              <a:t> </a:t>
            </a:r>
            <a:r>
              <a:rPr lang="da-DK" sz="2800" dirty="0" err="1">
                <a:latin typeface="Abadi MT Condensed Light"/>
                <a:cs typeface="Abadi MT Condensed Light"/>
              </a:rPr>
              <a:t>trial</a:t>
            </a:r>
            <a:r>
              <a:rPr lang="da-DK" sz="2800" dirty="0">
                <a:latin typeface="Abadi MT Condensed Light"/>
                <a:cs typeface="Abadi MT Condensed Light"/>
              </a:rPr>
              <a:t> (or </a:t>
            </a:r>
            <a:r>
              <a:rPr lang="da-DK" sz="2800" dirty="0" err="1">
                <a:latin typeface="Abadi MT Condensed Light"/>
                <a:cs typeface="Abadi MT Condensed Light"/>
              </a:rPr>
              <a:t>any</a:t>
            </a:r>
            <a:r>
              <a:rPr lang="da-DK" sz="2800" dirty="0">
                <a:latin typeface="Abadi MT Condensed Light"/>
                <a:cs typeface="Abadi MT Condensed Light"/>
              </a:rPr>
              <a:t> </a:t>
            </a:r>
            <a:r>
              <a:rPr lang="da-DK" sz="2800" dirty="0" err="1">
                <a:latin typeface="Abadi MT Condensed Light"/>
                <a:cs typeface="Abadi MT Condensed Light"/>
              </a:rPr>
              <a:t>other</a:t>
            </a:r>
            <a:r>
              <a:rPr lang="da-DK" sz="2800" dirty="0">
                <a:latin typeface="Abadi MT Condensed Light"/>
                <a:cs typeface="Abadi MT Condensed Light"/>
              </a:rPr>
              <a:t> </a:t>
            </a:r>
            <a:r>
              <a:rPr lang="da-DK" sz="2800" dirty="0" err="1">
                <a:latin typeface="Abadi MT Condensed Light"/>
                <a:cs typeface="Abadi MT Condensed Light"/>
              </a:rPr>
              <a:t>piece</a:t>
            </a:r>
            <a:r>
              <a:rPr lang="da-DK" sz="2800" dirty="0">
                <a:latin typeface="Abadi MT Condensed Light"/>
                <a:cs typeface="Abadi MT Condensed Light"/>
              </a:rPr>
              <a:t> of research) </a:t>
            </a:r>
            <a:r>
              <a:rPr lang="da-DK" sz="2800" dirty="0" err="1">
                <a:latin typeface="Abadi MT Condensed Light"/>
                <a:cs typeface="Abadi MT Condensed Light"/>
              </a:rPr>
              <a:t>might</a:t>
            </a:r>
            <a:r>
              <a:rPr lang="da-DK" sz="2800" dirty="0">
                <a:latin typeface="Abadi MT Condensed Light"/>
                <a:cs typeface="Abadi MT Condensed Light"/>
              </a:rPr>
              <a:t> </a:t>
            </a:r>
            <a:r>
              <a:rPr lang="da-DK" sz="2800" dirty="0" err="1">
                <a:latin typeface="Abadi MT Condensed Light"/>
                <a:cs typeface="Abadi MT Condensed Light"/>
              </a:rPr>
              <a:t>seem</a:t>
            </a:r>
            <a:r>
              <a:rPr lang="da-DK" sz="2800" dirty="0">
                <a:latin typeface="Abadi MT Condensed Light"/>
                <a:cs typeface="Abadi MT Condensed Light"/>
              </a:rPr>
              <a:t> </a:t>
            </a:r>
            <a:r>
              <a:rPr lang="da-DK" sz="2800" dirty="0" err="1">
                <a:latin typeface="Abadi MT Condensed Light"/>
                <a:cs typeface="Abadi MT Condensed Light"/>
              </a:rPr>
              <a:t>too</a:t>
            </a:r>
            <a:r>
              <a:rPr lang="da-DK" sz="2800" dirty="0">
                <a:latin typeface="Abadi MT Condensed Light"/>
                <a:cs typeface="Abadi MT Condensed Light"/>
              </a:rPr>
              <a:t> </a:t>
            </a:r>
            <a:r>
              <a:rPr lang="da-DK" sz="2800" dirty="0" err="1">
                <a:latin typeface="Abadi MT Condensed Light"/>
                <a:cs typeface="Abadi MT Condensed Light"/>
              </a:rPr>
              <a:t>much</a:t>
            </a:r>
            <a:r>
              <a:rPr lang="da-DK" sz="2800" dirty="0">
                <a:latin typeface="Abadi MT Condensed Light"/>
                <a:cs typeface="Abadi MT Condensed Light"/>
              </a:rPr>
              <a:t> to </a:t>
            </a:r>
            <a:r>
              <a:rPr lang="da-DK" sz="2800" dirty="0" err="1">
                <a:latin typeface="Abadi MT Condensed Light"/>
                <a:cs typeface="Abadi MT Condensed Light"/>
              </a:rPr>
              <a:t>expect</a:t>
            </a:r>
            <a:r>
              <a:rPr lang="da-DK" sz="2800" dirty="0">
                <a:latin typeface="Abadi MT Condensed Light"/>
                <a:cs typeface="Abadi MT Condensed Light"/>
              </a:rPr>
              <a:t> of researchers, </a:t>
            </a:r>
            <a:r>
              <a:rPr lang="da-DK" sz="2800" dirty="0" err="1">
                <a:latin typeface="Abadi MT Condensed Light"/>
                <a:cs typeface="Abadi MT Condensed Light"/>
              </a:rPr>
              <a:t>who</a:t>
            </a:r>
            <a:r>
              <a:rPr lang="da-DK" sz="2800" dirty="0">
                <a:latin typeface="Abadi MT Condensed Light"/>
                <a:cs typeface="Abadi MT Condensed Light"/>
              </a:rPr>
              <a:t> </a:t>
            </a:r>
            <a:r>
              <a:rPr lang="da-DK" sz="2800" dirty="0" err="1">
                <a:latin typeface="Abadi MT Condensed Light"/>
                <a:cs typeface="Abadi MT Condensed Light"/>
              </a:rPr>
              <a:t>might</a:t>
            </a:r>
            <a:r>
              <a:rPr lang="da-DK" sz="2800" dirty="0">
                <a:latin typeface="Abadi MT Condensed Light"/>
                <a:cs typeface="Abadi MT Condensed Light"/>
              </a:rPr>
              <a:t> not </a:t>
            </a:r>
            <a:r>
              <a:rPr lang="da-DK" sz="2800" dirty="0" err="1">
                <a:latin typeface="Abadi MT Condensed Light"/>
                <a:cs typeface="Abadi MT Condensed Light"/>
              </a:rPr>
              <a:t>feel</a:t>
            </a:r>
            <a:r>
              <a:rPr lang="da-DK" sz="2800" dirty="0">
                <a:latin typeface="Abadi MT Condensed Light"/>
                <a:cs typeface="Abadi MT Condensed Light"/>
              </a:rPr>
              <a:t> </a:t>
            </a:r>
            <a:r>
              <a:rPr lang="da-DK" sz="2800" dirty="0" err="1">
                <a:latin typeface="Abadi MT Condensed Light"/>
                <a:cs typeface="Abadi MT Condensed Light"/>
              </a:rPr>
              <a:t>able</a:t>
            </a:r>
            <a:r>
              <a:rPr lang="da-DK" sz="2800" dirty="0">
                <a:latin typeface="Abadi MT Condensed Light"/>
                <a:cs typeface="Abadi MT Condensed Light"/>
              </a:rPr>
              <a:t> or </a:t>
            </a:r>
            <a:r>
              <a:rPr lang="da-DK" sz="2800" dirty="0" err="1">
                <a:latin typeface="Abadi MT Condensed Light"/>
                <a:cs typeface="Abadi MT Condensed Light"/>
              </a:rPr>
              <a:t>willing</a:t>
            </a:r>
            <a:r>
              <a:rPr lang="da-DK" sz="2800" dirty="0">
                <a:latin typeface="Abadi MT Condensed Light"/>
                <a:cs typeface="Abadi MT Condensed Light"/>
              </a:rPr>
              <a:t> to do the </a:t>
            </a:r>
            <a:r>
              <a:rPr lang="da-DK" sz="2800" dirty="0" err="1">
                <a:latin typeface="Abadi MT Condensed Light"/>
                <a:cs typeface="Abadi MT Condensed Light"/>
              </a:rPr>
              <a:t>additional</a:t>
            </a:r>
            <a:r>
              <a:rPr lang="da-DK" sz="2800" dirty="0">
                <a:latin typeface="Abadi MT Condensed Light"/>
                <a:cs typeface="Abadi MT Condensed Light"/>
              </a:rPr>
              <a:t> </a:t>
            </a:r>
            <a:r>
              <a:rPr lang="da-DK" sz="2800" dirty="0" err="1">
                <a:latin typeface="Abadi MT Condensed Light"/>
                <a:cs typeface="Abadi MT Condensed Light"/>
              </a:rPr>
              <a:t>work</a:t>
            </a:r>
            <a:r>
              <a:rPr lang="da-DK" sz="2800" dirty="0">
                <a:latin typeface="Abadi MT Condensed Light"/>
                <a:cs typeface="Abadi MT Condensed Light"/>
              </a:rPr>
              <a:t> </a:t>
            </a:r>
            <a:r>
              <a:rPr lang="da-DK" sz="2800" dirty="0" err="1">
                <a:latin typeface="Abadi MT Condensed Light"/>
                <a:cs typeface="Abadi MT Condensed Light"/>
              </a:rPr>
              <a:t>required</a:t>
            </a:r>
            <a:r>
              <a:rPr lang="da-DK" sz="2800" dirty="0">
                <a:latin typeface="Abadi MT Condensed Light"/>
                <a:cs typeface="Abadi MT Condensed Light"/>
              </a:rPr>
              <a:t>. </a:t>
            </a:r>
            <a:endParaRPr lang="da-DK" sz="2800" dirty="0" smtClean="0">
              <a:latin typeface="Abadi MT Condensed Light"/>
              <a:cs typeface="Abadi MT Condensed Light"/>
            </a:endParaRPr>
          </a:p>
          <a:p>
            <a:pPr marL="0" indent="0">
              <a:buNone/>
            </a:pPr>
            <a:r>
              <a:rPr lang="da-DK" sz="2800" dirty="0" err="1" smtClean="0">
                <a:latin typeface="Abadi MT Condensed Light"/>
                <a:cs typeface="Abadi MT Condensed Light"/>
              </a:rPr>
              <a:t>However</a:t>
            </a:r>
            <a:r>
              <a:rPr lang="da-DK" sz="2800" dirty="0">
                <a:latin typeface="Abadi MT Condensed Light"/>
                <a:cs typeface="Abadi MT Condensed Light"/>
              </a:rPr>
              <a:t>, the absence of a </a:t>
            </a:r>
            <a:r>
              <a:rPr lang="da-DK" sz="2800" dirty="0" err="1">
                <a:latin typeface="Abadi MT Condensed Light"/>
                <a:cs typeface="Abadi MT Condensed Light"/>
              </a:rPr>
              <a:t>review</a:t>
            </a:r>
            <a:r>
              <a:rPr lang="da-DK" sz="2800" dirty="0">
                <a:latin typeface="Abadi MT Condensed Light"/>
                <a:cs typeface="Abadi MT Condensed Light"/>
              </a:rPr>
              <a:t> </a:t>
            </a:r>
            <a:r>
              <a:rPr lang="da-DK" sz="2800" dirty="0" err="1">
                <a:latin typeface="Abadi MT Condensed Light"/>
                <a:cs typeface="Abadi MT Condensed Light"/>
              </a:rPr>
              <a:t>should</a:t>
            </a:r>
            <a:r>
              <a:rPr lang="da-DK" sz="2800" dirty="0">
                <a:latin typeface="Abadi MT Condensed Light"/>
                <a:cs typeface="Abadi MT Condensed Light"/>
              </a:rPr>
              <a:t> </a:t>
            </a:r>
            <a:r>
              <a:rPr lang="da-DK" sz="2800" dirty="0" err="1">
                <a:latin typeface="Abadi MT Condensed Light"/>
                <a:cs typeface="Abadi MT Condensed Light"/>
              </a:rPr>
              <a:t>raise</a:t>
            </a:r>
            <a:r>
              <a:rPr lang="da-DK" sz="2800" dirty="0">
                <a:latin typeface="Abadi MT Condensed Light"/>
                <a:cs typeface="Abadi MT Condensed Light"/>
              </a:rPr>
              <a:t> the </a:t>
            </a:r>
            <a:r>
              <a:rPr lang="da-DK" sz="2800" dirty="0" err="1">
                <a:latin typeface="Abadi MT Condensed Light"/>
                <a:cs typeface="Abadi MT Condensed Light"/>
              </a:rPr>
              <a:t>question</a:t>
            </a:r>
            <a:r>
              <a:rPr lang="da-DK" sz="2800" dirty="0">
                <a:latin typeface="Abadi MT Condensed Light"/>
                <a:cs typeface="Abadi MT Condensed Light"/>
              </a:rPr>
              <a:t>: on </a:t>
            </a:r>
            <a:r>
              <a:rPr lang="da-DK" sz="2800" dirty="0" err="1">
                <a:latin typeface="Abadi MT Condensed Light"/>
                <a:cs typeface="Abadi MT Condensed Light"/>
              </a:rPr>
              <a:t>what</a:t>
            </a:r>
            <a:r>
              <a:rPr lang="da-DK" sz="2800" dirty="0">
                <a:latin typeface="Abadi MT Condensed Light"/>
                <a:cs typeface="Abadi MT Condensed Light"/>
              </a:rPr>
              <a:t> did the researchers base the design of </a:t>
            </a:r>
            <a:r>
              <a:rPr lang="da-DK" sz="2800" dirty="0" err="1">
                <a:latin typeface="Abadi MT Condensed Light"/>
                <a:cs typeface="Abadi MT Condensed Light"/>
              </a:rPr>
              <a:t>their</a:t>
            </a:r>
            <a:r>
              <a:rPr lang="da-DK" sz="2800" dirty="0">
                <a:latin typeface="Abadi MT Condensed Light"/>
                <a:cs typeface="Abadi MT Condensed Light"/>
              </a:rPr>
              <a:t> new </a:t>
            </a:r>
            <a:r>
              <a:rPr lang="da-DK" sz="2800" dirty="0" err="1">
                <a:latin typeface="Abadi MT Condensed Light"/>
                <a:cs typeface="Abadi MT Condensed Light"/>
              </a:rPr>
              <a:t>study</a:t>
            </a:r>
            <a:r>
              <a:rPr lang="da-DK" sz="2800" dirty="0">
                <a:latin typeface="Abadi MT Condensed Light"/>
                <a:cs typeface="Abadi MT Condensed Light"/>
              </a:rPr>
              <a:t>? </a:t>
            </a:r>
            <a:endParaRPr lang="da-DK" sz="2800" dirty="0" smtClean="0">
              <a:latin typeface="Abadi MT Condensed Light"/>
              <a:cs typeface="Abadi MT Condensed Light"/>
            </a:endParaRPr>
          </a:p>
          <a:p>
            <a:pPr marL="0" indent="0">
              <a:buNone/>
            </a:pPr>
            <a:r>
              <a:rPr lang="da-DK" sz="2800" dirty="0" smtClean="0">
                <a:latin typeface="Abadi MT Condensed Light"/>
                <a:cs typeface="Abadi MT Condensed Light"/>
              </a:rPr>
              <a:t>To </a:t>
            </a:r>
            <a:r>
              <a:rPr lang="da-DK" sz="2800" dirty="0" err="1">
                <a:latin typeface="Abadi MT Condensed Light"/>
                <a:cs typeface="Abadi MT Condensed Light"/>
              </a:rPr>
              <a:t>embark</a:t>
            </a:r>
            <a:r>
              <a:rPr lang="da-DK" sz="2800" dirty="0">
                <a:latin typeface="Abadi MT Condensed Light"/>
                <a:cs typeface="Abadi MT Condensed Light"/>
              </a:rPr>
              <a:t> on a new </a:t>
            </a:r>
            <a:r>
              <a:rPr lang="da-DK" sz="2800" dirty="0" err="1">
                <a:latin typeface="Abadi MT Condensed Light"/>
                <a:cs typeface="Abadi MT Condensed Light"/>
              </a:rPr>
              <a:t>study</a:t>
            </a:r>
            <a:r>
              <a:rPr lang="da-DK" sz="2800" dirty="0">
                <a:latin typeface="Abadi MT Condensed Light"/>
                <a:cs typeface="Abadi MT Condensed Light"/>
              </a:rPr>
              <a:t> </a:t>
            </a:r>
            <a:r>
              <a:rPr lang="da-DK" sz="2800" i="1" dirty="0" err="1">
                <a:latin typeface="Abadi MT Condensed Light"/>
                <a:cs typeface="Abadi MT Condensed Light"/>
              </a:rPr>
              <a:t>without</a:t>
            </a:r>
            <a:r>
              <a:rPr lang="da-DK" sz="2800" i="1" dirty="0">
                <a:latin typeface="Abadi MT Condensed Light"/>
                <a:cs typeface="Abadi MT Condensed Light"/>
              </a:rPr>
              <a:t> </a:t>
            </a:r>
            <a:r>
              <a:rPr lang="da-DK" sz="2800" i="1" dirty="0" err="1">
                <a:latin typeface="Abadi MT Condensed Light"/>
                <a:cs typeface="Abadi MT Condensed Light"/>
              </a:rPr>
              <a:t>first</a:t>
            </a:r>
            <a:r>
              <a:rPr lang="da-DK" sz="2800" i="1" dirty="0">
                <a:latin typeface="Abadi MT Condensed Light"/>
                <a:cs typeface="Abadi MT Condensed Light"/>
              </a:rPr>
              <a:t> </a:t>
            </a:r>
            <a:r>
              <a:rPr lang="da-DK" sz="2800" i="1" dirty="0" err="1">
                <a:latin typeface="Abadi MT Condensed Light"/>
                <a:cs typeface="Abadi MT Condensed Light"/>
              </a:rPr>
              <a:t>systematically</a:t>
            </a:r>
            <a:r>
              <a:rPr lang="da-DK" sz="2800" i="1" dirty="0">
                <a:latin typeface="Abadi MT Condensed Light"/>
                <a:cs typeface="Abadi MT Condensed Light"/>
              </a:rPr>
              <a:t> </a:t>
            </a:r>
            <a:r>
              <a:rPr lang="da-DK" sz="2800" i="1" dirty="0" err="1" smtClean="0">
                <a:latin typeface="Abadi MT Condensed Light"/>
                <a:cs typeface="Abadi MT Condensed Light"/>
              </a:rPr>
              <a:t>reviewing</a:t>
            </a:r>
            <a:r>
              <a:rPr lang="da-DK" sz="2800" dirty="0" smtClean="0">
                <a:latin typeface="Abadi MT Condensed Light"/>
                <a:cs typeface="Abadi MT Condensed Light"/>
              </a:rPr>
              <a:t> </a:t>
            </a:r>
            <a:r>
              <a:rPr lang="da-DK" sz="2800" dirty="0" err="1">
                <a:latin typeface="Abadi MT Condensed Light"/>
                <a:cs typeface="Abadi MT Condensed Light"/>
              </a:rPr>
              <a:t>what</a:t>
            </a:r>
            <a:r>
              <a:rPr lang="da-DK" sz="2800" dirty="0">
                <a:latin typeface="Abadi MT Condensed Light"/>
                <a:cs typeface="Abadi MT Condensed Light"/>
              </a:rPr>
              <a:t> has </a:t>
            </a:r>
            <a:r>
              <a:rPr lang="da-DK" sz="2800" dirty="0" err="1">
                <a:latin typeface="Abadi MT Condensed Light"/>
                <a:cs typeface="Abadi MT Condensed Light"/>
              </a:rPr>
              <a:t>been</a:t>
            </a:r>
            <a:r>
              <a:rPr lang="da-DK" sz="2800" dirty="0">
                <a:latin typeface="Abadi MT Condensed Light"/>
                <a:cs typeface="Abadi MT Condensed Light"/>
              </a:rPr>
              <a:t> done </a:t>
            </a:r>
            <a:r>
              <a:rPr lang="da-DK" sz="2800" dirty="0" err="1">
                <a:latin typeface="Abadi MT Condensed Light"/>
                <a:cs typeface="Abadi MT Condensed Light"/>
              </a:rPr>
              <a:t>before</a:t>
            </a:r>
            <a:r>
              <a:rPr lang="da-DK" sz="2800" dirty="0">
                <a:latin typeface="Abadi MT Condensed Light"/>
                <a:cs typeface="Abadi MT Condensed Light"/>
              </a:rPr>
              <a:t> is to </a:t>
            </a:r>
            <a:r>
              <a:rPr lang="da-DK" sz="2800" dirty="0" err="1">
                <a:latin typeface="Abadi MT Condensed Light"/>
                <a:cs typeface="Abadi MT Condensed Light"/>
              </a:rPr>
              <a:t>risk</a:t>
            </a:r>
            <a:r>
              <a:rPr lang="da-DK" sz="2800" dirty="0">
                <a:latin typeface="Abadi MT Condensed Light"/>
                <a:cs typeface="Abadi MT Condensed Light"/>
              </a:rPr>
              <a:t> </a:t>
            </a:r>
            <a:r>
              <a:rPr lang="da-DK" sz="2800" dirty="0" err="1">
                <a:latin typeface="Abadi MT Condensed Light"/>
                <a:cs typeface="Abadi MT Condensed Light"/>
              </a:rPr>
              <a:t>doing</a:t>
            </a:r>
            <a:r>
              <a:rPr lang="da-DK" sz="2800" dirty="0">
                <a:latin typeface="Abadi MT Condensed Light"/>
                <a:cs typeface="Abadi MT Condensed Light"/>
              </a:rPr>
              <a:t> research for </a:t>
            </a:r>
            <a:r>
              <a:rPr lang="da-DK" sz="2800" dirty="0" err="1">
                <a:latin typeface="Abadi MT Condensed Light"/>
                <a:cs typeface="Abadi MT Condensed Light"/>
              </a:rPr>
              <a:t>which</a:t>
            </a:r>
            <a:r>
              <a:rPr lang="da-DK" sz="2800" dirty="0">
                <a:latin typeface="Abadi MT Condensed Light"/>
                <a:cs typeface="Abadi MT Condensed Light"/>
              </a:rPr>
              <a:t> the </a:t>
            </a:r>
            <a:r>
              <a:rPr lang="da-DK" sz="2800" dirty="0" err="1">
                <a:latin typeface="Abadi MT Condensed Light"/>
                <a:cs typeface="Abadi MT Condensed Light"/>
              </a:rPr>
              <a:t>answer</a:t>
            </a:r>
            <a:r>
              <a:rPr lang="da-DK" sz="2800" dirty="0">
                <a:latin typeface="Abadi MT Condensed Light"/>
                <a:cs typeface="Abadi MT Condensed Light"/>
              </a:rPr>
              <a:t> is </a:t>
            </a:r>
            <a:r>
              <a:rPr lang="da-DK" sz="2800" dirty="0" err="1">
                <a:latin typeface="Abadi MT Condensed Light"/>
                <a:cs typeface="Abadi MT Condensed Light"/>
              </a:rPr>
              <a:t>already</a:t>
            </a:r>
            <a:r>
              <a:rPr lang="da-DK" sz="2800" dirty="0">
                <a:latin typeface="Abadi MT Condensed Light"/>
                <a:cs typeface="Abadi MT Condensed Light"/>
              </a:rPr>
              <a:t> </a:t>
            </a:r>
            <a:r>
              <a:rPr lang="da-DK" sz="2800" dirty="0" err="1">
                <a:latin typeface="Abadi MT Condensed Light"/>
                <a:cs typeface="Abadi MT Condensed Light"/>
              </a:rPr>
              <a:t>known</a:t>
            </a:r>
            <a:r>
              <a:rPr lang="da-DK" sz="2800" dirty="0" smtClean="0">
                <a:latin typeface="Abadi MT Condensed Light"/>
                <a:cs typeface="Abadi MT Condensed Light"/>
              </a:rPr>
              <a:t>."</a:t>
            </a:r>
            <a:endParaRPr lang="da-DK" sz="2800" dirty="0">
              <a:latin typeface="Abadi MT Condensed Light"/>
              <a:cs typeface="Abadi MT Condensed Light"/>
            </a:endParaRPr>
          </a:p>
          <a:p>
            <a:pPr marL="0" indent="0">
              <a:buNone/>
            </a:pPr>
            <a:endParaRPr lang="da-DK" sz="2800" dirty="0">
              <a:latin typeface="Abadi MT Condensed Light"/>
              <a:cs typeface="Abadi MT Condensed Light"/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1449516" y="5941497"/>
            <a:ext cx="7237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i="1" dirty="0">
                <a:latin typeface="Adobe Caslon Pro"/>
                <a:cs typeface="Adobe Caslon Pro"/>
              </a:rPr>
              <a:t>Clarke M (2004) </a:t>
            </a:r>
            <a:r>
              <a:rPr lang="da-DK" i="1" dirty="0" err="1">
                <a:latin typeface="Adobe Caslon Pro"/>
                <a:cs typeface="Adobe Caslon Pro"/>
              </a:rPr>
              <a:t>Doing</a:t>
            </a:r>
            <a:r>
              <a:rPr lang="da-DK" i="1" dirty="0">
                <a:latin typeface="Adobe Caslon Pro"/>
                <a:cs typeface="Adobe Caslon Pro"/>
              </a:rPr>
              <a:t> new research? </a:t>
            </a:r>
            <a:r>
              <a:rPr lang="da-DK" i="1" dirty="0" err="1">
                <a:latin typeface="Adobe Caslon Pro"/>
                <a:cs typeface="Adobe Caslon Pro"/>
              </a:rPr>
              <a:t>Don’t</a:t>
            </a:r>
            <a:r>
              <a:rPr lang="da-DK" i="1" dirty="0">
                <a:latin typeface="Adobe Caslon Pro"/>
                <a:cs typeface="Adobe Caslon Pro"/>
              </a:rPr>
              <a:t> </a:t>
            </a:r>
            <a:r>
              <a:rPr lang="da-DK" i="1" dirty="0" err="1">
                <a:latin typeface="Adobe Caslon Pro"/>
                <a:cs typeface="Adobe Caslon Pro"/>
              </a:rPr>
              <a:t>forget</a:t>
            </a:r>
            <a:r>
              <a:rPr lang="da-DK" i="1" dirty="0">
                <a:latin typeface="Adobe Caslon Pro"/>
                <a:cs typeface="Adobe Caslon Pro"/>
              </a:rPr>
              <a:t> the old. </a:t>
            </a:r>
            <a:r>
              <a:rPr lang="da-DK" i="1" dirty="0" err="1">
                <a:latin typeface="Adobe Caslon Pro"/>
                <a:cs typeface="Adobe Caslon Pro"/>
              </a:rPr>
              <a:t>PLoS</a:t>
            </a:r>
            <a:r>
              <a:rPr lang="da-DK" i="1" dirty="0">
                <a:latin typeface="Adobe Caslon Pro"/>
                <a:cs typeface="Adobe Caslon Pro"/>
              </a:rPr>
              <a:t> Med 1(2): e35</a:t>
            </a:r>
            <a:r>
              <a:rPr lang="da-DK" i="1" dirty="0" smtClean="0">
                <a:latin typeface="Adobe Caslon Pro"/>
                <a:cs typeface="Adobe Caslon Pro"/>
              </a:rPr>
              <a:t>.</a:t>
            </a:r>
            <a:endParaRPr lang="da-DK" i="1" dirty="0"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2473725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latin typeface="Abadi MT Condensed Extra Bold"/>
                <a:cs typeface="Abadi MT Condensed Extra Bold"/>
              </a:rPr>
              <a:t>TWO BASIC EBR PAPERS </a:t>
            </a:r>
            <a:br>
              <a:rPr lang="da-DK" dirty="0" smtClean="0">
                <a:latin typeface="Abadi MT Condensed Extra Bold"/>
                <a:cs typeface="Abadi MT Condensed Extra Bold"/>
              </a:rPr>
            </a:br>
            <a:r>
              <a:rPr lang="da-DK" dirty="0" smtClean="0">
                <a:latin typeface="Abadi MT Condensed Extra Bold"/>
                <a:cs typeface="Abadi MT Condensed Extra Bold"/>
              </a:rPr>
              <a:t>UNDER PREPARTION</a:t>
            </a:r>
            <a:endParaRPr lang="da-DK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4000" b="1" dirty="0">
                <a:latin typeface="Abadi MT Condensed Light"/>
                <a:cs typeface="Abadi MT Condensed Light"/>
              </a:rPr>
              <a:t>Evidence</a:t>
            </a:r>
            <a:r>
              <a:rPr lang="en-GB" sz="4000" b="1" dirty="0" smtClean="0">
                <a:latin typeface="Abadi MT Condensed Light"/>
                <a:cs typeface="Abadi MT Condensed Light"/>
              </a:rPr>
              <a:t>-Based </a:t>
            </a:r>
            <a:r>
              <a:rPr lang="en-GB" sz="4000" b="1" dirty="0">
                <a:latin typeface="Abadi MT Condensed Light"/>
                <a:cs typeface="Abadi MT Condensed Light"/>
              </a:rPr>
              <a:t>Research. An introduction and a systematic </a:t>
            </a:r>
            <a:r>
              <a:rPr lang="en-GB" sz="4000" b="1" dirty="0" smtClean="0">
                <a:latin typeface="Abadi MT Condensed Light"/>
                <a:cs typeface="Abadi MT Condensed Light"/>
              </a:rPr>
              <a:t>review.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b="1" dirty="0">
                <a:latin typeface="Abadi MT Condensed Light"/>
                <a:cs typeface="Abadi MT Condensed Light"/>
              </a:rPr>
              <a:t>The Bergen Statement about Evidence</a:t>
            </a:r>
            <a:r>
              <a:rPr lang="en-GB" sz="4000" b="1" dirty="0" smtClean="0">
                <a:latin typeface="Abadi MT Condensed Light"/>
                <a:cs typeface="Abadi MT Condensed Light"/>
              </a:rPr>
              <a:t>-Based </a:t>
            </a:r>
            <a:r>
              <a:rPr lang="en-GB" sz="4000" b="1" dirty="0">
                <a:latin typeface="Abadi MT Condensed Light"/>
                <a:cs typeface="Abadi MT Condensed Light"/>
              </a:rPr>
              <a:t>Research. </a:t>
            </a:r>
          </a:p>
          <a:p>
            <a:pPr marL="0" indent="0">
              <a:buNone/>
            </a:pPr>
            <a:endParaRPr lang="da-DK" sz="4000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474944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8000" dirty="0" smtClean="0">
                <a:latin typeface="Abadi MT Condensed Extra Bold"/>
                <a:cs typeface="Abadi MT Condensed Extra Bold"/>
              </a:rPr>
              <a:t>IMPLICATIONS</a:t>
            </a:r>
            <a:endParaRPr lang="da-DK" sz="8000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2784"/>
              </a:spcBef>
              <a:buNone/>
            </a:pPr>
            <a:r>
              <a:rPr lang="en-US" sz="6600" b="1" dirty="0" smtClean="0">
                <a:latin typeface="Abadi MT Condensed Light"/>
                <a:cs typeface="Abadi MT Condensed Light"/>
              </a:rPr>
              <a:t>No </a:t>
            </a:r>
            <a:r>
              <a:rPr lang="en-US" sz="6600" b="1" dirty="0">
                <a:latin typeface="Abadi MT Condensed Light"/>
                <a:cs typeface="Abadi MT Condensed Light"/>
              </a:rPr>
              <a:t>new studies without prior systematic review of existing </a:t>
            </a:r>
            <a:r>
              <a:rPr lang="en-US" sz="6600" b="1" dirty="0" smtClean="0">
                <a:latin typeface="Abadi MT Condensed Light"/>
                <a:cs typeface="Abadi MT Condensed Light"/>
              </a:rPr>
              <a:t>evidence</a:t>
            </a:r>
            <a:endParaRPr lang="da-DK" sz="6600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26121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4800" dirty="0" smtClean="0">
                <a:latin typeface="Abadi MT Condensed Extra Bold"/>
                <a:cs typeface="Abadi MT Condensed Extra Bold"/>
              </a:rPr>
              <a:t>EBRNetwork have </a:t>
            </a:r>
            <a:r>
              <a:rPr lang="da-DK" sz="4800" dirty="0" err="1" smtClean="0">
                <a:latin typeface="Abadi MT Condensed Extra Bold"/>
                <a:cs typeface="Abadi MT Condensed Extra Bold"/>
              </a:rPr>
              <a:t>identified</a:t>
            </a:r>
            <a:r>
              <a:rPr lang="da-DK" sz="4800" dirty="0" smtClean="0">
                <a:latin typeface="Abadi MT Condensed Extra Bold"/>
                <a:cs typeface="Abadi MT Condensed Extra Bold"/>
              </a:rPr>
              <a:t> …</a:t>
            </a:r>
            <a:endParaRPr lang="da-DK" sz="4800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a-DK" sz="5400" dirty="0" err="1" smtClean="0">
                <a:latin typeface="Abadi MT Condensed Light"/>
                <a:cs typeface="Abadi MT Condensed Light"/>
              </a:rPr>
              <a:t>Implications</a:t>
            </a:r>
            <a:r>
              <a:rPr lang="da-DK" sz="5400" dirty="0" smtClean="0">
                <a:latin typeface="Abadi MT Condensed Light"/>
                <a:cs typeface="Abadi MT Condensed Light"/>
              </a:rPr>
              <a:t> for</a:t>
            </a:r>
            <a:endParaRPr lang="da-DK" sz="5400" dirty="0">
              <a:latin typeface="Abadi MT Condensed Light"/>
              <a:cs typeface="Abadi MT Condensed Light"/>
            </a:endParaRPr>
          </a:p>
          <a:p>
            <a:pPr marL="514350" indent="-514350">
              <a:buFont typeface="+mj-lt"/>
              <a:buAutoNum type="arabicPeriod"/>
            </a:pPr>
            <a:r>
              <a:rPr lang="da-DK" sz="3600" dirty="0" smtClean="0">
                <a:latin typeface="Abadi MT Condensed Light"/>
                <a:cs typeface="Abadi MT Condensed Light"/>
              </a:rPr>
              <a:t>Researchers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3600" dirty="0" err="1" smtClean="0">
                <a:latin typeface="Abadi MT Condensed Light"/>
                <a:cs typeface="Abadi MT Condensed Light"/>
              </a:rPr>
              <a:t>Educators</a:t>
            </a:r>
            <a:endParaRPr lang="da-DK" sz="3600" dirty="0" smtClean="0">
              <a:latin typeface="Abadi MT Condensed Light"/>
              <a:cs typeface="Abadi MT Condensed Light"/>
            </a:endParaRPr>
          </a:p>
          <a:p>
            <a:pPr marL="514350" indent="-514350">
              <a:buFont typeface="+mj-lt"/>
              <a:buAutoNum type="arabicPeriod"/>
            </a:pPr>
            <a:r>
              <a:rPr lang="da-DK" sz="3600" dirty="0" err="1" smtClean="0">
                <a:latin typeface="Abadi MT Condensed Light"/>
                <a:cs typeface="Abadi MT Condensed Light"/>
              </a:rPr>
              <a:t>Ethic</a:t>
            </a:r>
            <a:r>
              <a:rPr lang="da-DK" sz="3600" dirty="0" smtClean="0">
                <a:latin typeface="Abadi MT Condensed Light"/>
                <a:cs typeface="Abadi MT Condensed Light"/>
              </a:rPr>
              <a:t> </a:t>
            </a:r>
            <a:r>
              <a:rPr lang="da-DK" sz="3600" dirty="0" err="1" smtClean="0">
                <a:latin typeface="Abadi MT Condensed Light"/>
                <a:cs typeface="Abadi MT Condensed Light"/>
              </a:rPr>
              <a:t>Committees</a:t>
            </a:r>
            <a:endParaRPr lang="da-DK" sz="3600" dirty="0" smtClean="0">
              <a:latin typeface="Abadi MT Condensed Light"/>
              <a:cs typeface="Abadi MT Condensed Light"/>
            </a:endParaRPr>
          </a:p>
          <a:p>
            <a:pPr marL="514350" indent="-514350">
              <a:buFont typeface="+mj-lt"/>
              <a:buAutoNum type="arabicPeriod"/>
            </a:pPr>
            <a:r>
              <a:rPr lang="da-DK" sz="3600" dirty="0" smtClean="0">
                <a:latin typeface="Abadi MT Condensed Light"/>
                <a:cs typeface="Abadi MT Condensed Light"/>
              </a:rPr>
              <a:t>Funding </a:t>
            </a:r>
            <a:r>
              <a:rPr lang="da-DK" sz="3600" dirty="0" err="1" smtClean="0">
                <a:latin typeface="Abadi MT Condensed Light"/>
                <a:cs typeface="Abadi MT Condensed Light"/>
              </a:rPr>
              <a:t>agencies</a:t>
            </a:r>
            <a:endParaRPr lang="da-DK" sz="3600" dirty="0" smtClean="0">
              <a:latin typeface="Abadi MT Condensed Light"/>
              <a:cs typeface="Abadi MT Condensed Light"/>
            </a:endParaRPr>
          </a:p>
          <a:p>
            <a:pPr marL="514350" indent="-514350">
              <a:buFont typeface="+mj-lt"/>
              <a:buAutoNum type="arabicPeriod"/>
            </a:pPr>
            <a:r>
              <a:rPr lang="da-DK" sz="3600" dirty="0" smtClean="0">
                <a:latin typeface="Abadi MT Condensed Light"/>
                <a:cs typeface="Abadi MT Condensed Light"/>
              </a:rPr>
              <a:t>Editors</a:t>
            </a:r>
            <a:endParaRPr lang="da-DK" sz="3600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473426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4800" dirty="0" smtClean="0">
                <a:latin typeface="Abadi MT Condensed Extra Bold"/>
                <a:cs typeface="Abadi MT Condensed Extra Bold"/>
              </a:rPr>
              <a:t>EBRNetwork have </a:t>
            </a:r>
            <a:r>
              <a:rPr lang="da-DK" sz="4800" dirty="0" err="1" smtClean="0">
                <a:latin typeface="Abadi MT Condensed Extra Bold"/>
                <a:cs typeface="Abadi MT Condensed Extra Bold"/>
              </a:rPr>
              <a:t>identified</a:t>
            </a:r>
            <a:r>
              <a:rPr lang="da-DK" sz="4800" dirty="0" smtClean="0">
                <a:latin typeface="Abadi MT Condensed Extra Bold"/>
                <a:cs typeface="Abadi MT Condensed Extra Bold"/>
              </a:rPr>
              <a:t> …</a:t>
            </a:r>
            <a:endParaRPr lang="da-DK" sz="4800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a-DK" sz="5400" dirty="0" err="1" smtClean="0">
                <a:latin typeface="Abadi MT Condensed Light"/>
                <a:cs typeface="Abadi MT Condensed Light"/>
              </a:rPr>
              <a:t>Implications</a:t>
            </a:r>
            <a:r>
              <a:rPr lang="da-DK" sz="5400" dirty="0" smtClean="0">
                <a:latin typeface="Abadi MT Condensed Light"/>
                <a:cs typeface="Abadi MT Condensed Light"/>
              </a:rPr>
              <a:t> for</a:t>
            </a:r>
            <a:endParaRPr lang="da-DK" sz="5400" dirty="0">
              <a:latin typeface="Abadi MT Condensed Light"/>
              <a:cs typeface="Abadi MT Condensed Light"/>
            </a:endParaRPr>
          </a:p>
          <a:p>
            <a:pPr marL="514350" indent="-514350">
              <a:buFont typeface="+mj-lt"/>
              <a:buAutoNum type="arabicPeriod"/>
            </a:pPr>
            <a:r>
              <a:rPr lang="da-DK" sz="3600" dirty="0" smtClean="0">
                <a:latin typeface="Abadi MT Condensed Light"/>
                <a:cs typeface="Abadi MT Condensed Light"/>
              </a:rPr>
              <a:t>Researchers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3600" dirty="0" err="1" smtClean="0">
                <a:latin typeface="Abadi MT Condensed Light"/>
                <a:cs typeface="Abadi MT Condensed Light"/>
              </a:rPr>
              <a:t>Educators</a:t>
            </a:r>
            <a:endParaRPr lang="da-DK" sz="3600" dirty="0" smtClean="0">
              <a:latin typeface="Abadi MT Condensed Light"/>
              <a:cs typeface="Abadi MT Condensed Light"/>
            </a:endParaRPr>
          </a:p>
          <a:p>
            <a:pPr marL="514350" indent="-514350">
              <a:buFont typeface="+mj-lt"/>
              <a:buAutoNum type="arabicPeriod"/>
            </a:pPr>
            <a:r>
              <a:rPr lang="da-DK" sz="3600" dirty="0" err="1" smtClean="0">
                <a:latin typeface="Abadi MT Condensed Light"/>
                <a:cs typeface="Abadi MT Condensed Light"/>
              </a:rPr>
              <a:t>Ethic</a:t>
            </a:r>
            <a:r>
              <a:rPr lang="da-DK" sz="3600" dirty="0" smtClean="0">
                <a:latin typeface="Abadi MT Condensed Light"/>
                <a:cs typeface="Abadi MT Condensed Light"/>
              </a:rPr>
              <a:t> </a:t>
            </a:r>
            <a:r>
              <a:rPr lang="da-DK" sz="3600" dirty="0" err="1" smtClean="0">
                <a:latin typeface="Abadi MT Condensed Light"/>
                <a:cs typeface="Abadi MT Condensed Light"/>
              </a:rPr>
              <a:t>Committees</a:t>
            </a:r>
            <a:endParaRPr lang="da-DK" sz="3600" dirty="0" smtClean="0">
              <a:latin typeface="Abadi MT Condensed Light"/>
              <a:cs typeface="Abadi MT Condensed Light"/>
            </a:endParaRPr>
          </a:p>
          <a:p>
            <a:pPr marL="514350" indent="-514350">
              <a:buFont typeface="+mj-lt"/>
              <a:buAutoNum type="arabicPeriod"/>
            </a:pPr>
            <a:r>
              <a:rPr lang="da-DK" sz="3600" dirty="0" smtClean="0">
                <a:latin typeface="Abadi MT Condensed Light"/>
                <a:cs typeface="Abadi MT Condensed Light"/>
              </a:rPr>
              <a:t>Funding </a:t>
            </a:r>
            <a:r>
              <a:rPr lang="da-DK" sz="3600" dirty="0" err="1" smtClean="0">
                <a:latin typeface="Abadi MT Condensed Light"/>
                <a:cs typeface="Abadi MT Condensed Light"/>
              </a:rPr>
              <a:t>agencies</a:t>
            </a:r>
            <a:endParaRPr lang="da-DK" sz="3600" dirty="0" smtClean="0">
              <a:latin typeface="Abadi MT Condensed Light"/>
              <a:cs typeface="Abadi MT Condensed Light"/>
            </a:endParaRPr>
          </a:p>
          <a:p>
            <a:pPr marL="514350" indent="-514350">
              <a:buFont typeface="+mj-lt"/>
              <a:buAutoNum type="arabicPeriod"/>
            </a:pPr>
            <a:r>
              <a:rPr lang="da-DK" sz="3600" dirty="0" smtClean="0">
                <a:latin typeface="Abadi MT Condensed Light"/>
                <a:cs typeface="Abadi MT Condensed Light"/>
              </a:rPr>
              <a:t>Editors</a:t>
            </a:r>
            <a:endParaRPr lang="da-DK" sz="3600" dirty="0">
              <a:latin typeface="Abadi MT Condensed Light"/>
              <a:cs typeface="Abadi MT Condensed Light"/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4140430" y="1852386"/>
            <a:ext cx="4352518" cy="42473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What implications do you think EBR have for these groups?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560398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5400" dirty="0" smtClean="0">
                <a:latin typeface="Abadi MT Condensed Extra Bold"/>
                <a:cs typeface="Abadi MT Condensed Extra Bold"/>
              </a:rPr>
              <a:t>Clarke, </a:t>
            </a:r>
            <a:r>
              <a:rPr lang="da-DK" sz="5400" dirty="0" err="1" smtClean="0">
                <a:latin typeface="Abadi MT Condensed Extra Bold"/>
                <a:cs typeface="Abadi MT Condensed Extra Bold"/>
              </a:rPr>
              <a:t>Hopewell</a:t>
            </a:r>
            <a:r>
              <a:rPr lang="da-DK" sz="5400" dirty="0" smtClean="0">
                <a:latin typeface="Abadi MT Condensed Extra Bold"/>
                <a:cs typeface="Abadi MT Condensed Extra Bold"/>
              </a:rPr>
              <a:t>, </a:t>
            </a:r>
            <a:r>
              <a:rPr lang="da-DK" sz="5400" dirty="0" err="1" smtClean="0">
                <a:latin typeface="Abadi MT Condensed Extra Bold"/>
                <a:cs typeface="Abadi MT Condensed Extra Bold"/>
              </a:rPr>
              <a:t>Chalmers</a:t>
            </a:r>
            <a:endParaRPr lang="da-DK" sz="5400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a-DK" sz="2600" dirty="0">
                <a:latin typeface="Abadi MT Condensed Light"/>
                <a:cs typeface="Abadi MT Condensed Light"/>
              </a:rPr>
              <a:t>” The </a:t>
            </a:r>
            <a:r>
              <a:rPr lang="da-DK" sz="2600" dirty="0" err="1">
                <a:latin typeface="Abadi MT Condensed Light"/>
                <a:cs typeface="Abadi MT Condensed Light"/>
              </a:rPr>
              <a:t>expectation</a:t>
            </a:r>
            <a:r>
              <a:rPr lang="da-DK" sz="2600" dirty="0">
                <a:latin typeface="Abadi MT Condensed Light"/>
                <a:cs typeface="Abadi MT Condensed Light"/>
              </a:rPr>
              <a:t> </a:t>
            </a:r>
            <a:r>
              <a:rPr lang="da-DK" sz="2600" dirty="0" err="1">
                <a:latin typeface="Abadi MT Condensed Light"/>
                <a:cs typeface="Abadi MT Condensed Light"/>
              </a:rPr>
              <a:t>that</a:t>
            </a:r>
            <a:r>
              <a:rPr lang="da-DK" sz="2600" dirty="0">
                <a:latin typeface="Abadi MT Condensed Light"/>
                <a:cs typeface="Abadi MT Condensed Light"/>
              </a:rPr>
              <a:t> the </a:t>
            </a:r>
            <a:r>
              <a:rPr lang="da-DK" sz="2600" dirty="0" err="1">
                <a:latin typeface="Abadi MT Condensed Light"/>
                <a:cs typeface="Abadi MT Condensed Light"/>
              </a:rPr>
              <a:t>results</a:t>
            </a:r>
            <a:r>
              <a:rPr lang="da-DK" sz="2600" dirty="0">
                <a:latin typeface="Abadi MT Condensed Light"/>
                <a:cs typeface="Abadi MT Condensed Light"/>
              </a:rPr>
              <a:t> of a new </a:t>
            </a:r>
            <a:r>
              <a:rPr lang="da-DK" sz="2600" dirty="0" err="1">
                <a:latin typeface="Abadi MT Condensed Light"/>
                <a:cs typeface="Abadi MT Condensed Light"/>
              </a:rPr>
              <a:t>randomized</a:t>
            </a:r>
            <a:r>
              <a:rPr lang="da-DK" sz="2600" dirty="0">
                <a:latin typeface="Abadi MT Condensed Light"/>
                <a:cs typeface="Abadi MT Condensed Light"/>
              </a:rPr>
              <a:t> </a:t>
            </a:r>
            <a:r>
              <a:rPr lang="da-DK" sz="2600" dirty="0" err="1">
                <a:latin typeface="Abadi MT Condensed Light"/>
                <a:cs typeface="Abadi MT Condensed Light"/>
              </a:rPr>
              <a:t>trial</a:t>
            </a:r>
            <a:r>
              <a:rPr lang="da-DK" sz="2600" dirty="0">
                <a:latin typeface="Abadi MT Condensed Light"/>
                <a:cs typeface="Abadi MT Condensed Light"/>
              </a:rPr>
              <a:t> </a:t>
            </a:r>
            <a:r>
              <a:rPr lang="da-DK" sz="2600" dirty="0" err="1">
                <a:latin typeface="Abadi MT Condensed Light"/>
                <a:cs typeface="Abadi MT Condensed Light"/>
              </a:rPr>
              <a:t>will</a:t>
            </a:r>
            <a:r>
              <a:rPr lang="da-DK" sz="2600" dirty="0">
                <a:latin typeface="Abadi MT Condensed Light"/>
                <a:cs typeface="Abadi MT Condensed Light"/>
              </a:rPr>
              <a:t> </a:t>
            </a:r>
            <a:r>
              <a:rPr lang="da-DK" sz="2600" dirty="0" err="1">
                <a:latin typeface="Abadi MT Condensed Light"/>
                <a:cs typeface="Abadi MT Condensed Light"/>
              </a:rPr>
              <a:t>be</a:t>
            </a:r>
            <a:r>
              <a:rPr lang="da-DK" sz="2600" dirty="0">
                <a:latin typeface="Abadi MT Condensed Light"/>
                <a:cs typeface="Abadi MT Condensed Light"/>
              </a:rPr>
              <a:t> </a:t>
            </a:r>
            <a:r>
              <a:rPr lang="da-DK" sz="2600" dirty="0" err="1">
                <a:latin typeface="Abadi MT Condensed Light"/>
                <a:cs typeface="Abadi MT Condensed Light"/>
              </a:rPr>
              <a:t>reported</a:t>
            </a:r>
            <a:r>
              <a:rPr lang="da-DK" sz="2600" dirty="0">
                <a:latin typeface="Abadi MT Condensed Light"/>
                <a:cs typeface="Abadi MT Condensed Light"/>
              </a:rPr>
              <a:t> in the </a:t>
            </a:r>
            <a:r>
              <a:rPr lang="da-DK" sz="2600" dirty="0" err="1">
                <a:latin typeface="Abadi MT Condensed Light"/>
                <a:cs typeface="Abadi MT Condensed Light"/>
              </a:rPr>
              <a:t>context</a:t>
            </a:r>
            <a:r>
              <a:rPr lang="da-DK" sz="2600" dirty="0">
                <a:latin typeface="Abadi MT Condensed Light"/>
                <a:cs typeface="Abadi MT Condensed Light"/>
              </a:rPr>
              <a:t> of an up-to-date </a:t>
            </a:r>
            <a:r>
              <a:rPr lang="da-DK" sz="2600" dirty="0" err="1">
                <a:latin typeface="Abadi MT Condensed Light"/>
                <a:cs typeface="Abadi MT Condensed Light"/>
              </a:rPr>
              <a:t>systematic</a:t>
            </a:r>
            <a:r>
              <a:rPr lang="da-DK" sz="2600" dirty="0">
                <a:latin typeface="Abadi MT Condensed Light"/>
                <a:cs typeface="Abadi MT Condensed Light"/>
              </a:rPr>
              <a:t> </a:t>
            </a:r>
            <a:r>
              <a:rPr lang="da-DK" sz="2600" dirty="0" err="1">
                <a:latin typeface="Abadi MT Condensed Light"/>
                <a:cs typeface="Abadi MT Condensed Light"/>
              </a:rPr>
              <a:t>review</a:t>
            </a:r>
            <a:r>
              <a:rPr lang="da-DK" sz="2600" dirty="0">
                <a:latin typeface="Abadi MT Condensed Light"/>
                <a:cs typeface="Abadi MT Condensed Light"/>
              </a:rPr>
              <a:t> of </a:t>
            </a:r>
            <a:r>
              <a:rPr lang="da-DK" sz="2600" dirty="0" err="1">
                <a:latin typeface="Abadi MT Condensed Light"/>
                <a:cs typeface="Abadi MT Condensed Light"/>
              </a:rPr>
              <a:t>earlier</a:t>
            </a:r>
            <a:r>
              <a:rPr lang="da-DK" sz="2600" dirty="0">
                <a:latin typeface="Abadi MT Condensed Light"/>
                <a:cs typeface="Abadi MT Condensed Light"/>
              </a:rPr>
              <a:t> </a:t>
            </a:r>
            <a:r>
              <a:rPr lang="da-DK" sz="2600" dirty="0" err="1">
                <a:latin typeface="Abadi MT Condensed Light"/>
                <a:cs typeface="Abadi MT Condensed Light"/>
              </a:rPr>
              <a:t>trials</a:t>
            </a:r>
            <a:r>
              <a:rPr lang="da-DK" sz="2600" dirty="0">
                <a:latin typeface="Abadi MT Condensed Light"/>
                <a:cs typeface="Abadi MT Condensed Light"/>
              </a:rPr>
              <a:t> </a:t>
            </a:r>
            <a:r>
              <a:rPr lang="da-DK" sz="2600" dirty="0" err="1">
                <a:latin typeface="Abadi MT Condensed Light"/>
                <a:cs typeface="Abadi MT Condensed Light"/>
              </a:rPr>
              <a:t>does</a:t>
            </a:r>
            <a:r>
              <a:rPr lang="da-DK" sz="2600" dirty="0">
                <a:latin typeface="Abadi MT Condensed Light"/>
                <a:cs typeface="Abadi MT Condensed Light"/>
              </a:rPr>
              <a:t> not </a:t>
            </a:r>
            <a:r>
              <a:rPr lang="da-DK" sz="2600" dirty="0" err="1">
                <a:latin typeface="Abadi MT Condensed Light"/>
                <a:cs typeface="Abadi MT Condensed Light"/>
              </a:rPr>
              <a:t>imply</a:t>
            </a:r>
            <a:r>
              <a:rPr lang="da-DK" sz="2600" dirty="0">
                <a:latin typeface="Abadi MT Condensed Light"/>
                <a:cs typeface="Abadi MT Condensed Light"/>
              </a:rPr>
              <a:t> </a:t>
            </a:r>
            <a:r>
              <a:rPr lang="da-DK" sz="2600" dirty="0" err="1">
                <a:latin typeface="Abadi MT Condensed Light"/>
                <a:cs typeface="Abadi MT Condensed Light"/>
              </a:rPr>
              <a:t>that</a:t>
            </a:r>
            <a:r>
              <a:rPr lang="da-DK" sz="2600" dirty="0">
                <a:latin typeface="Abadi MT Condensed Light"/>
                <a:cs typeface="Abadi MT Condensed Light"/>
              </a:rPr>
              <a:t> the </a:t>
            </a:r>
            <a:r>
              <a:rPr lang="da-DK" sz="2600" dirty="0" err="1">
                <a:latin typeface="Abadi MT Condensed Light"/>
                <a:cs typeface="Abadi MT Condensed Light"/>
              </a:rPr>
              <a:t>Discussion</a:t>
            </a:r>
            <a:r>
              <a:rPr lang="da-DK" sz="2600" dirty="0">
                <a:latin typeface="Abadi MT Condensed Light"/>
                <a:cs typeface="Abadi MT Condensed Light"/>
              </a:rPr>
              <a:t> </a:t>
            </a:r>
            <a:r>
              <a:rPr lang="da-DK" sz="2600" dirty="0" err="1">
                <a:latin typeface="Abadi MT Condensed Light"/>
                <a:cs typeface="Abadi MT Condensed Light"/>
              </a:rPr>
              <a:t>section</a:t>
            </a:r>
            <a:r>
              <a:rPr lang="da-DK" sz="2600" dirty="0">
                <a:latin typeface="Abadi MT Condensed Light"/>
                <a:cs typeface="Abadi MT Condensed Light"/>
              </a:rPr>
              <a:t> of </a:t>
            </a:r>
            <a:r>
              <a:rPr lang="da-DK" sz="2600" dirty="0" err="1">
                <a:latin typeface="Abadi MT Condensed Light"/>
                <a:cs typeface="Abadi MT Condensed Light"/>
              </a:rPr>
              <a:t>every</a:t>
            </a:r>
            <a:r>
              <a:rPr lang="da-DK" sz="2600" dirty="0">
                <a:latin typeface="Abadi MT Condensed Light"/>
                <a:cs typeface="Abadi MT Condensed Light"/>
              </a:rPr>
              <a:t> </a:t>
            </a:r>
            <a:r>
              <a:rPr lang="da-DK" sz="2600" dirty="0" err="1">
                <a:latin typeface="Abadi MT Condensed Light"/>
                <a:cs typeface="Abadi MT Condensed Light"/>
              </a:rPr>
              <a:t>report</a:t>
            </a:r>
            <a:r>
              <a:rPr lang="da-DK" sz="2600" dirty="0">
                <a:latin typeface="Abadi MT Condensed Light"/>
                <a:cs typeface="Abadi MT Condensed Light"/>
              </a:rPr>
              <a:t> of a </a:t>
            </a:r>
            <a:r>
              <a:rPr lang="da-DK" sz="2600" dirty="0" err="1">
                <a:latin typeface="Abadi MT Condensed Light"/>
                <a:cs typeface="Abadi MT Condensed Light"/>
              </a:rPr>
              <a:t>randomized</a:t>
            </a:r>
            <a:r>
              <a:rPr lang="da-DK" sz="2600" dirty="0">
                <a:latin typeface="Abadi MT Condensed Light"/>
                <a:cs typeface="Abadi MT Condensed Light"/>
              </a:rPr>
              <a:t> </a:t>
            </a:r>
            <a:r>
              <a:rPr lang="da-DK" sz="2600" dirty="0" err="1">
                <a:latin typeface="Abadi MT Condensed Light"/>
                <a:cs typeface="Abadi MT Condensed Light"/>
              </a:rPr>
              <a:t>trial</a:t>
            </a:r>
            <a:r>
              <a:rPr lang="da-DK" sz="2600" dirty="0">
                <a:latin typeface="Abadi MT Condensed Light"/>
                <a:cs typeface="Abadi MT Condensed Light"/>
              </a:rPr>
              <a:t> </a:t>
            </a:r>
            <a:r>
              <a:rPr lang="da-DK" sz="2600" dirty="0" err="1">
                <a:latin typeface="Abadi MT Condensed Light"/>
                <a:cs typeface="Abadi MT Condensed Light"/>
              </a:rPr>
              <a:t>should</a:t>
            </a:r>
            <a:r>
              <a:rPr lang="da-DK" sz="2600" dirty="0">
                <a:latin typeface="Abadi MT Condensed Light"/>
                <a:cs typeface="Abadi MT Condensed Light"/>
              </a:rPr>
              <a:t> </a:t>
            </a:r>
            <a:r>
              <a:rPr lang="da-DK" sz="2600" dirty="0" err="1">
                <a:latin typeface="Abadi MT Condensed Light"/>
                <a:cs typeface="Abadi MT Condensed Light"/>
              </a:rPr>
              <a:t>contain</a:t>
            </a:r>
            <a:r>
              <a:rPr lang="da-DK" sz="2600" dirty="0">
                <a:latin typeface="Abadi MT Condensed Light"/>
                <a:cs typeface="Abadi MT Condensed Light"/>
              </a:rPr>
              <a:t> a </a:t>
            </a:r>
            <a:r>
              <a:rPr lang="da-DK" sz="2600" dirty="0" err="1">
                <a:latin typeface="Abadi MT Condensed Light"/>
                <a:cs typeface="Abadi MT Condensed Light"/>
              </a:rPr>
              <a:t>full</a:t>
            </a:r>
            <a:r>
              <a:rPr lang="da-DK" sz="2600" dirty="0">
                <a:latin typeface="Abadi MT Condensed Light"/>
                <a:cs typeface="Abadi MT Condensed Light"/>
              </a:rPr>
              <a:t> </a:t>
            </a:r>
            <a:r>
              <a:rPr lang="da-DK" sz="2600" dirty="0" err="1">
                <a:latin typeface="Abadi MT Condensed Light"/>
                <a:cs typeface="Abadi MT Condensed Light"/>
              </a:rPr>
              <a:t>account</a:t>
            </a:r>
            <a:r>
              <a:rPr lang="da-DK" sz="2600" dirty="0">
                <a:latin typeface="Abadi MT Condensed Light"/>
                <a:cs typeface="Abadi MT Condensed Light"/>
              </a:rPr>
              <a:t> of the </a:t>
            </a:r>
            <a:r>
              <a:rPr lang="da-DK" sz="2600" dirty="0" err="1">
                <a:latin typeface="Abadi MT Condensed Light"/>
                <a:cs typeface="Abadi MT Condensed Light"/>
              </a:rPr>
              <a:t>material</a:t>
            </a:r>
            <a:r>
              <a:rPr lang="da-DK" sz="2600" dirty="0">
                <a:latin typeface="Abadi MT Condensed Light"/>
                <a:cs typeface="Abadi MT Condensed Light"/>
              </a:rPr>
              <a:t>, </a:t>
            </a:r>
            <a:r>
              <a:rPr lang="da-DK" sz="2600" dirty="0" err="1">
                <a:latin typeface="Abadi MT Condensed Light"/>
                <a:cs typeface="Abadi MT Condensed Light"/>
              </a:rPr>
              <a:t>methods</a:t>
            </a:r>
            <a:r>
              <a:rPr lang="da-DK" sz="2600" dirty="0">
                <a:latin typeface="Abadi MT Condensed Light"/>
                <a:cs typeface="Abadi MT Condensed Light"/>
              </a:rPr>
              <a:t> and </a:t>
            </a:r>
            <a:r>
              <a:rPr lang="da-DK" sz="2600" dirty="0" err="1">
                <a:latin typeface="Abadi MT Condensed Light"/>
                <a:cs typeface="Abadi MT Condensed Light"/>
              </a:rPr>
              <a:t>findings</a:t>
            </a:r>
            <a:r>
              <a:rPr lang="da-DK" sz="2600" dirty="0">
                <a:latin typeface="Abadi MT Condensed Light"/>
                <a:cs typeface="Abadi MT Condensed Light"/>
              </a:rPr>
              <a:t> of </a:t>
            </a:r>
            <a:r>
              <a:rPr lang="da-DK" sz="2600" dirty="0" err="1">
                <a:latin typeface="Abadi MT Condensed Light"/>
                <a:cs typeface="Abadi MT Condensed Light"/>
              </a:rPr>
              <a:t>such</a:t>
            </a:r>
            <a:r>
              <a:rPr lang="da-DK" sz="2600" dirty="0">
                <a:latin typeface="Abadi MT Condensed Light"/>
                <a:cs typeface="Abadi MT Condensed Light"/>
              </a:rPr>
              <a:t> a </a:t>
            </a:r>
            <a:r>
              <a:rPr lang="da-DK" sz="2600" dirty="0" err="1">
                <a:latin typeface="Abadi MT Condensed Light"/>
                <a:cs typeface="Abadi MT Condensed Light"/>
              </a:rPr>
              <a:t>review</a:t>
            </a:r>
            <a:r>
              <a:rPr lang="da-DK" sz="2600" dirty="0">
                <a:latin typeface="Abadi MT Condensed Light"/>
                <a:cs typeface="Abadi MT Condensed Light"/>
              </a:rPr>
              <a:t>. </a:t>
            </a:r>
            <a:endParaRPr lang="da-DK" sz="2600" dirty="0" smtClean="0">
              <a:latin typeface="Abadi MT Condensed Light"/>
              <a:cs typeface="Abadi MT Condensed Light"/>
            </a:endParaRPr>
          </a:p>
          <a:p>
            <a:pPr marL="0" indent="0">
              <a:buNone/>
            </a:pPr>
            <a:r>
              <a:rPr lang="da-DK" sz="2600" dirty="0" smtClean="0">
                <a:latin typeface="Abadi MT Condensed Light"/>
                <a:cs typeface="Abadi MT Condensed Light"/>
              </a:rPr>
              <a:t>The </a:t>
            </a:r>
            <a:r>
              <a:rPr lang="da-DK" sz="2600" dirty="0" err="1">
                <a:latin typeface="Abadi MT Condensed Light"/>
                <a:cs typeface="Abadi MT Condensed Light"/>
              </a:rPr>
              <a:t>technology</a:t>
            </a:r>
            <a:r>
              <a:rPr lang="da-DK" sz="2600" dirty="0">
                <a:latin typeface="Abadi MT Condensed Light"/>
                <a:cs typeface="Abadi MT Condensed Light"/>
              </a:rPr>
              <a:t> </a:t>
            </a:r>
            <a:r>
              <a:rPr lang="da-DK" sz="2600" dirty="0" err="1">
                <a:latin typeface="Abadi MT Condensed Light"/>
                <a:cs typeface="Abadi MT Condensed Light"/>
              </a:rPr>
              <a:t>already</a:t>
            </a:r>
            <a:r>
              <a:rPr lang="da-DK" sz="2600" dirty="0">
                <a:latin typeface="Abadi MT Condensed Light"/>
                <a:cs typeface="Abadi MT Condensed Light"/>
              </a:rPr>
              <a:t> </a:t>
            </a:r>
            <a:r>
              <a:rPr lang="da-DK" sz="2600" dirty="0" err="1">
                <a:latin typeface="Abadi MT Condensed Light"/>
                <a:cs typeface="Abadi MT Condensed Light"/>
              </a:rPr>
              <a:t>exists</a:t>
            </a:r>
            <a:r>
              <a:rPr lang="da-DK" sz="2600" dirty="0">
                <a:latin typeface="Abadi MT Condensed Light"/>
                <a:cs typeface="Abadi MT Condensed Light"/>
              </a:rPr>
              <a:t> to </a:t>
            </a:r>
            <a:r>
              <a:rPr lang="da-DK" sz="2600" dirty="0" err="1">
                <a:latin typeface="Abadi MT Condensed Light"/>
                <a:cs typeface="Abadi MT Condensed Light"/>
              </a:rPr>
              <a:t>enable</a:t>
            </a:r>
            <a:r>
              <a:rPr lang="da-DK" sz="2600" dirty="0">
                <a:latin typeface="Abadi MT Condensed Light"/>
                <a:cs typeface="Abadi MT Condensed Light"/>
              </a:rPr>
              <a:t> a brief </a:t>
            </a:r>
            <a:r>
              <a:rPr lang="da-DK" sz="2600" dirty="0" err="1">
                <a:latin typeface="Abadi MT Condensed Light"/>
                <a:cs typeface="Abadi MT Condensed Light"/>
              </a:rPr>
              <a:t>review</a:t>
            </a:r>
            <a:r>
              <a:rPr lang="da-DK" sz="2600" dirty="0">
                <a:latin typeface="Abadi MT Condensed Light"/>
                <a:cs typeface="Abadi MT Condensed Light"/>
              </a:rPr>
              <a:t> to </a:t>
            </a:r>
            <a:r>
              <a:rPr lang="da-DK" sz="2600" dirty="0" err="1">
                <a:latin typeface="Abadi MT Condensed Light"/>
                <a:cs typeface="Abadi MT Condensed Light"/>
              </a:rPr>
              <a:t>be</a:t>
            </a:r>
            <a:r>
              <a:rPr lang="da-DK" sz="2600" dirty="0">
                <a:latin typeface="Abadi MT Condensed Light"/>
                <a:cs typeface="Abadi MT Condensed Light"/>
              </a:rPr>
              <a:t> </a:t>
            </a:r>
            <a:r>
              <a:rPr lang="da-DK" sz="2600" dirty="0" err="1">
                <a:latin typeface="Abadi MT Condensed Light"/>
                <a:cs typeface="Abadi MT Condensed Light"/>
              </a:rPr>
              <a:t>included</a:t>
            </a:r>
            <a:r>
              <a:rPr lang="da-DK" sz="2600" dirty="0">
                <a:latin typeface="Abadi MT Condensed Light"/>
                <a:cs typeface="Abadi MT Condensed Light"/>
              </a:rPr>
              <a:t> in the </a:t>
            </a:r>
            <a:r>
              <a:rPr lang="da-DK" sz="2600" dirty="0" err="1">
                <a:latin typeface="Abadi MT Condensed Light"/>
                <a:cs typeface="Abadi MT Condensed Light"/>
              </a:rPr>
              <a:t>Discussion</a:t>
            </a:r>
            <a:r>
              <a:rPr lang="da-DK" sz="2600" dirty="0">
                <a:latin typeface="Abadi MT Condensed Light"/>
                <a:cs typeface="Abadi MT Condensed Light"/>
              </a:rPr>
              <a:t> </a:t>
            </a:r>
            <a:r>
              <a:rPr lang="da-DK" sz="2600" dirty="0" err="1">
                <a:latin typeface="Abadi MT Condensed Light"/>
                <a:cs typeface="Abadi MT Condensed Light"/>
              </a:rPr>
              <a:t>section</a:t>
            </a:r>
            <a:r>
              <a:rPr lang="da-DK" sz="2600" dirty="0">
                <a:latin typeface="Abadi MT Condensed Light"/>
                <a:cs typeface="Abadi MT Condensed Light"/>
              </a:rPr>
              <a:t>, with links to a relevant, up-to-date </a:t>
            </a:r>
            <a:r>
              <a:rPr lang="da-DK" sz="2600" dirty="0" err="1">
                <a:latin typeface="Abadi MT Condensed Light"/>
                <a:cs typeface="Abadi MT Condensed Light"/>
              </a:rPr>
              <a:t>systematic</a:t>
            </a:r>
            <a:r>
              <a:rPr lang="da-DK" sz="2600" dirty="0">
                <a:latin typeface="Abadi MT Condensed Light"/>
                <a:cs typeface="Abadi MT Condensed Light"/>
              </a:rPr>
              <a:t> </a:t>
            </a:r>
            <a:r>
              <a:rPr lang="da-DK" sz="2600" dirty="0" err="1">
                <a:latin typeface="Abadi MT Condensed Light"/>
                <a:cs typeface="Abadi MT Condensed Light"/>
              </a:rPr>
              <a:t>review</a:t>
            </a:r>
            <a:r>
              <a:rPr lang="da-DK" sz="2600" dirty="0">
                <a:latin typeface="Abadi MT Condensed Light"/>
                <a:cs typeface="Abadi MT Condensed Light"/>
              </a:rPr>
              <a:t> </a:t>
            </a:r>
            <a:r>
              <a:rPr lang="da-DK" sz="2600" dirty="0" err="1">
                <a:latin typeface="Abadi MT Condensed Light"/>
                <a:cs typeface="Abadi MT Condensed Light"/>
              </a:rPr>
              <a:t>published</a:t>
            </a:r>
            <a:r>
              <a:rPr lang="da-DK" sz="2600" dirty="0">
                <a:latin typeface="Abadi MT Condensed Light"/>
                <a:cs typeface="Abadi MT Condensed Light"/>
              </a:rPr>
              <a:t> </a:t>
            </a:r>
            <a:r>
              <a:rPr lang="da-DK" sz="2600" dirty="0" err="1">
                <a:latin typeface="Abadi MT Condensed Light"/>
                <a:cs typeface="Abadi MT Condensed Light"/>
              </a:rPr>
              <a:t>elsewhere</a:t>
            </a:r>
            <a:r>
              <a:rPr lang="da-DK" sz="2600" dirty="0">
                <a:latin typeface="Abadi MT Condensed Light"/>
                <a:cs typeface="Abadi MT Condensed Light"/>
              </a:rPr>
              <a:t>. </a:t>
            </a:r>
            <a:endParaRPr lang="da-DK" sz="2600" dirty="0" smtClean="0">
              <a:latin typeface="Abadi MT Condensed Light"/>
              <a:cs typeface="Abadi MT Condensed Light"/>
            </a:endParaRPr>
          </a:p>
          <a:p>
            <a:pPr marL="0" indent="0">
              <a:buNone/>
            </a:pPr>
            <a:r>
              <a:rPr lang="da-DK" sz="2600" dirty="0" smtClean="0">
                <a:latin typeface="Abadi MT Condensed Light"/>
                <a:cs typeface="Abadi MT Condensed Light"/>
              </a:rPr>
              <a:t>And</a:t>
            </a:r>
            <a:r>
              <a:rPr lang="da-DK" sz="2600" dirty="0">
                <a:latin typeface="Abadi MT Condensed Light"/>
                <a:cs typeface="Abadi MT Condensed Light"/>
              </a:rPr>
              <a:t>, </a:t>
            </a:r>
            <a:r>
              <a:rPr lang="da-DK" sz="2600" dirty="0" err="1">
                <a:latin typeface="Abadi MT Condensed Light"/>
                <a:cs typeface="Abadi MT Condensed Light"/>
              </a:rPr>
              <a:t>now</a:t>
            </a:r>
            <a:r>
              <a:rPr lang="da-DK" sz="2600" dirty="0">
                <a:latin typeface="Abadi MT Condensed Light"/>
                <a:cs typeface="Abadi MT Condensed Light"/>
              </a:rPr>
              <a:t>, with 3000 </a:t>
            </a:r>
            <a:r>
              <a:rPr lang="da-DK" sz="2600" dirty="0" err="1">
                <a:latin typeface="Abadi MT Condensed Light"/>
                <a:cs typeface="Abadi MT Condensed Light"/>
              </a:rPr>
              <a:t>Cochrane</a:t>
            </a:r>
            <a:r>
              <a:rPr lang="da-DK" sz="2600" dirty="0">
                <a:latin typeface="Abadi MT Condensed Light"/>
                <a:cs typeface="Abadi MT Condensed Light"/>
              </a:rPr>
              <a:t> </a:t>
            </a:r>
            <a:r>
              <a:rPr lang="da-DK" sz="2600" dirty="0" err="1">
                <a:latin typeface="Abadi MT Condensed Light"/>
                <a:cs typeface="Abadi MT Condensed Light"/>
              </a:rPr>
              <a:t>reviews</a:t>
            </a:r>
            <a:r>
              <a:rPr lang="da-DK" sz="2600" dirty="0">
                <a:latin typeface="Abadi MT Condensed Light"/>
                <a:cs typeface="Abadi MT Condensed Light"/>
              </a:rPr>
              <a:t> </a:t>
            </a:r>
            <a:r>
              <a:rPr lang="da-DK" sz="2600" dirty="0" err="1">
                <a:latin typeface="Abadi MT Condensed Light"/>
                <a:cs typeface="Abadi MT Condensed Light"/>
              </a:rPr>
              <a:t>published</a:t>
            </a:r>
            <a:r>
              <a:rPr lang="da-DK" sz="2600" dirty="0">
                <a:latin typeface="Abadi MT Condensed Light"/>
                <a:cs typeface="Abadi MT Condensed Light"/>
              </a:rPr>
              <a:t> in The </a:t>
            </a:r>
            <a:r>
              <a:rPr lang="da-DK" sz="2600" dirty="0" err="1">
                <a:latin typeface="Abadi MT Condensed Light"/>
                <a:cs typeface="Abadi MT Condensed Light"/>
              </a:rPr>
              <a:t>Cochrane</a:t>
            </a:r>
            <a:r>
              <a:rPr lang="da-DK" sz="2600" dirty="0">
                <a:latin typeface="Abadi MT Condensed Light"/>
                <a:cs typeface="Abadi MT Condensed Light"/>
              </a:rPr>
              <a:t> Library and </a:t>
            </a:r>
            <a:r>
              <a:rPr lang="da-DK" sz="2600" dirty="0" err="1">
                <a:latin typeface="Abadi MT Condensed Light"/>
                <a:cs typeface="Abadi MT Condensed Light"/>
              </a:rPr>
              <a:t>protocols</a:t>
            </a:r>
            <a:r>
              <a:rPr lang="da-DK" sz="2600" dirty="0">
                <a:latin typeface="Abadi MT Condensed Light"/>
                <a:cs typeface="Abadi MT Condensed Light"/>
              </a:rPr>
              <a:t> </a:t>
            </a:r>
            <a:r>
              <a:rPr lang="da-DK" sz="2600" dirty="0" err="1">
                <a:latin typeface="Abadi MT Condensed Light"/>
                <a:cs typeface="Abadi MT Condensed Light"/>
              </a:rPr>
              <a:t>published</a:t>
            </a:r>
            <a:r>
              <a:rPr lang="da-DK" sz="2600" dirty="0">
                <a:latin typeface="Abadi MT Condensed Light"/>
                <a:cs typeface="Abadi MT Condensed Light"/>
              </a:rPr>
              <a:t> for 1600 more, the </a:t>
            </a:r>
            <a:r>
              <a:rPr lang="da-DK" sz="2600" dirty="0" err="1">
                <a:latin typeface="Abadi MT Condensed Light"/>
                <a:cs typeface="Abadi MT Condensed Light"/>
              </a:rPr>
              <a:t>availability</a:t>
            </a:r>
            <a:r>
              <a:rPr lang="da-DK" sz="2600" dirty="0">
                <a:latin typeface="Abadi MT Condensed Light"/>
                <a:cs typeface="Abadi MT Condensed Light"/>
              </a:rPr>
              <a:t> and </a:t>
            </a:r>
            <a:r>
              <a:rPr lang="da-DK" sz="2600" dirty="0" err="1">
                <a:latin typeface="Abadi MT Condensed Light"/>
                <a:cs typeface="Abadi MT Condensed Light"/>
              </a:rPr>
              <a:t>ready</a:t>
            </a:r>
            <a:r>
              <a:rPr lang="da-DK" sz="2600" dirty="0">
                <a:latin typeface="Abadi MT Condensed Light"/>
                <a:cs typeface="Abadi MT Condensed Light"/>
              </a:rPr>
              <a:t> </a:t>
            </a:r>
            <a:r>
              <a:rPr lang="da-DK" sz="2600" dirty="0" err="1">
                <a:latin typeface="Abadi MT Condensed Light"/>
                <a:cs typeface="Abadi MT Condensed Light"/>
              </a:rPr>
              <a:t>accessibility</a:t>
            </a:r>
            <a:r>
              <a:rPr lang="da-DK" sz="2600" dirty="0">
                <a:latin typeface="Abadi MT Condensed Light"/>
                <a:cs typeface="Abadi MT Condensed Light"/>
              </a:rPr>
              <a:t> of </a:t>
            </a:r>
            <a:r>
              <a:rPr lang="da-DK" sz="2600" dirty="0" err="1">
                <a:latin typeface="Abadi MT Condensed Light"/>
                <a:cs typeface="Abadi MT Condensed Light"/>
              </a:rPr>
              <a:t>systematic</a:t>
            </a:r>
            <a:r>
              <a:rPr lang="da-DK" sz="2600" dirty="0">
                <a:latin typeface="Abadi MT Condensed Light"/>
                <a:cs typeface="Abadi MT Condensed Light"/>
              </a:rPr>
              <a:t> </a:t>
            </a:r>
            <a:r>
              <a:rPr lang="da-DK" sz="2600" dirty="0" err="1">
                <a:latin typeface="Abadi MT Condensed Light"/>
                <a:cs typeface="Abadi MT Condensed Light"/>
              </a:rPr>
              <a:t>reviews</a:t>
            </a:r>
            <a:r>
              <a:rPr lang="da-DK" sz="2600" dirty="0">
                <a:latin typeface="Abadi MT Condensed Light"/>
                <a:cs typeface="Abadi MT Condensed Light"/>
              </a:rPr>
              <a:t> has never </a:t>
            </a:r>
            <a:r>
              <a:rPr lang="da-DK" sz="2600" dirty="0" err="1">
                <a:latin typeface="Abadi MT Condensed Light"/>
                <a:cs typeface="Abadi MT Condensed Light"/>
              </a:rPr>
              <a:t>been</a:t>
            </a:r>
            <a:r>
              <a:rPr lang="da-DK" sz="2600" dirty="0">
                <a:latin typeface="Abadi MT Condensed Light"/>
                <a:cs typeface="Abadi MT Condensed Light"/>
              </a:rPr>
              <a:t> </a:t>
            </a:r>
            <a:r>
              <a:rPr lang="da-DK" sz="2600" dirty="0" err="1">
                <a:latin typeface="Abadi MT Condensed Light"/>
                <a:cs typeface="Abadi MT Condensed Light"/>
              </a:rPr>
              <a:t>greater</a:t>
            </a:r>
            <a:r>
              <a:rPr lang="da-DK" sz="2600" dirty="0">
                <a:latin typeface="Abadi MT Condensed Light"/>
                <a:cs typeface="Abadi MT Condensed Light"/>
              </a:rPr>
              <a:t>.</a:t>
            </a:r>
            <a:r>
              <a:rPr lang="da-DK" sz="2600" dirty="0" smtClean="0">
                <a:latin typeface="Abadi MT Condensed Light"/>
                <a:cs typeface="Abadi MT Condensed Light"/>
              </a:rPr>
              <a:t>”</a:t>
            </a:r>
            <a:endParaRPr lang="da-DK" sz="2600" dirty="0">
              <a:latin typeface="Abadi MT Condensed Light"/>
              <a:cs typeface="Abadi MT Condensed Light"/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3090396" y="6271692"/>
            <a:ext cx="559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i="1" dirty="0">
                <a:latin typeface="Adobe Caslon Pro"/>
                <a:cs typeface="Adobe Caslon Pro"/>
              </a:rPr>
              <a:t>Clarke, </a:t>
            </a:r>
            <a:r>
              <a:rPr lang="da-DK" i="1" dirty="0" err="1">
                <a:latin typeface="Adobe Caslon Pro"/>
                <a:cs typeface="Adobe Caslon Pro"/>
              </a:rPr>
              <a:t>Hopewell</a:t>
            </a:r>
            <a:r>
              <a:rPr lang="da-DK" i="1" dirty="0">
                <a:latin typeface="Adobe Caslon Pro"/>
                <a:cs typeface="Adobe Caslon Pro"/>
              </a:rPr>
              <a:t>, </a:t>
            </a:r>
            <a:r>
              <a:rPr lang="da-DK" i="1" dirty="0" err="1">
                <a:latin typeface="Adobe Caslon Pro"/>
                <a:cs typeface="Adobe Caslon Pro"/>
              </a:rPr>
              <a:t>Chalmers</a:t>
            </a:r>
            <a:r>
              <a:rPr lang="da-DK" i="1" dirty="0">
                <a:latin typeface="Adobe Caslon Pro"/>
                <a:cs typeface="Adobe Caslon Pro"/>
              </a:rPr>
              <a:t>, J R </a:t>
            </a:r>
            <a:r>
              <a:rPr lang="da-DK" i="1" dirty="0" err="1">
                <a:latin typeface="Adobe Caslon Pro"/>
                <a:cs typeface="Adobe Caslon Pro"/>
              </a:rPr>
              <a:t>Soc</a:t>
            </a:r>
            <a:r>
              <a:rPr lang="da-DK" i="1" dirty="0">
                <a:latin typeface="Adobe Caslon Pro"/>
                <a:cs typeface="Adobe Caslon Pro"/>
              </a:rPr>
              <a:t> Med 2007;100:187–</a:t>
            </a:r>
            <a:r>
              <a:rPr lang="da-DK" i="1" dirty="0" smtClean="0">
                <a:latin typeface="Adobe Caslon Pro"/>
                <a:cs typeface="Adobe Caslon Pro"/>
              </a:rPr>
              <a:t>190</a:t>
            </a:r>
            <a:endParaRPr lang="da-DK" i="1" dirty="0"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22746182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4800" dirty="0" smtClean="0">
                <a:latin typeface="Abadi MT Condensed Extra Bold"/>
                <a:cs typeface="Abadi MT Condensed Extra Bold"/>
              </a:rPr>
              <a:t>EBRNetwork have </a:t>
            </a:r>
            <a:r>
              <a:rPr lang="da-DK" sz="4800" dirty="0" err="1" smtClean="0">
                <a:latin typeface="Abadi MT Condensed Extra Bold"/>
                <a:cs typeface="Abadi MT Condensed Extra Bold"/>
              </a:rPr>
              <a:t>identified</a:t>
            </a:r>
            <a:r>
              <a:rPr lang="da-DK" sz="4800" dirty="0" smtClean="0">
                <a:latin typeface="Abadi MT Condensed Extra Bold"/>
                <a:cs typeface="Abadi MT Condensed Extra Bold"/>
              </a:rPr>
              <a:t> …</a:t>
            </a:r>
            <a:endParaRPr lang="da-DK" sz="4800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Abadi MT Condensed Light"/>
                <a:cs typeface="Abadi MT Condensed Light"/>
              </a:rPr>
              <a:t>Further research is needed: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2200" dirty="0" smtClean="0">
                <a:latin typeface="Abadi MT Condensed Light"/>
                <a:cs typeface="Abadi MT Condensed Light"/>
              </a:rPr>
              <a:t>Is researchers </a:t>
            </a:r>
            <a:r>
              <a:rPr lang="en-GB" sz="2200" dirty="0">
                <a:latin typeface="Abadi MT Condensed Light"/>
                <a:cs typeface="Abadi MT Condensed Light"/>
              </a:rPr>
              <a:t>really performing EBR</a:t>
            </a:r>
            <a:r>
              <a:rPr lang="en-GB" sz="2200" dirty="0" smtClean="0">
                <a:latin typeface="Abadi MT Condensed Light"/>
                <a:cs typeface="Abadi MT Condensed Light"/>
              </a:rPr>
              <a:t>?</a:t>
            </a:r>
            <a:endParaRPr lang="en-GB" sz="2200" dirty="0">
              <a:latin typeface="Abadi MT Condensed Light"/>
              <a:cs typeface="Abadi MT Condensed Light"/>
            </a:endParaRPr>
          </a:p>
          <a:p>
            <a:pPr marL="742950" indent="-742950">
              <a:buFont typeface="+mj-lt"/>
              <a:buAutoNum type="arabicPeriod"/>
            </a:pPr>
            <a:r>
              <a:rPr lang="en-GB" sz="2200" dirty="0">
                <a:latin typeface="Abadi MT Condensed Light"/>
                <a:cs typeface="Abadi MT Condensed Light"/>
              </a:rPr>
              <a:t>How to write the Introduction incorporating systematic reviews of existing </a:t>
            </a:r>
            <a:r>
              <a:rPr lang="en-GB" sz="2200" dirty="0" smtClean="0">
                <a:latin typeface="Abadi MT Condensed Light"/>
                <a:cs typeface="Abadi MT Condensed Light"/>
              </a:rPr>
              <a:t>evidence.</a:t>
            </a:r>
          </a:p>
          <a:p>
            <a:pPr marL="0" indent="0">
              <a:buNone/>
            </a:pPr>
            <a:r>
              <a:rPr lang="en-GB" sz="1800" i="1" dirty="0">
                <a:latin typeface="Abadi MT Condensed Light"/>
                <a:cs typeface="Abadi MT Condensed Light"/>
              </a:rPr>
              <a:t>Animal studies - Clinical research - Epidemiological research - Humanistic research - Physiological and/or biomechanical research - Social Science research </a:t>
            </a:r>
            <a:endParaRPr lang="da-DK" sz="1800" i="1" dirty="0">
              <a:latin typeface="Abadi MT Condensed Light"/>
              <a:cs typeface="Abadi MT Condensed Light"/>
            </a:endParaRPr>
          </a:p>
          <a:p>
            <a:pPr marL="742950" indent="-742950">
              <a:buFont typeface="+mj-lt"/>
              <a:buAutoNum type="arabicPeriod" startAt="3"/>
            </a:pPr>
            <a:r>
              <a:rPr lang="en-GB" sz="2200" dirty="0" smtClean="0">
                <a:latin typeface="Abadi MT Condensed Light"/>
                <a:cs typeface="Abadi MT Condensed Light"/>
              </a:rPr>
              <a:t>How </a:t>
            </a:r>
            <a:r>
              <a:rPr lang="en-GB" sz="2200" dirty="0">
                <a:latin typeface="Abadi MT Condensed Light"/>
                <a:cs typeface="Abadi MT Condensed Light"/>
              </a:rPr>
              <a:t>to write the </a:t>
            </a:r>
            <a:r>
              <a:rPr lang="en-GB" sz="2200" dirty="0" smtClean="0">
                <a:latin typeface="Abadi MT Condensed Light"/>
                <a:cs typeface="Abadi MT Condensed Light"/>
              </a:rPr>
              <a:t>Discussion </a:t>
            </a:r>
            <a:r>
              <a:rPr lang="en-GB" sz="2200" dirty="0">
                <a:latin typeface="Abadi MT Condensed Light"/>
                <a:cs typeface="Abadi MT Condensed Light"/>
              </a:rPr>
              <a:t>incorporating systematic reviews of existing evidence.</a:t>
            </a:r>
          </a:p>
          <a:p>
            <a:pPr marL="0" indent="0">
              <a:buNone/>
            </a:pPr>
            <a:r>
              <a:rPr lang="en-GB" sz="1800" i="1" dirty="0">
                <a:latin typeface="Abadi MT Condensed Light"/>
                <a:cs typeface="Abadi MT Condensed Light"/>
              </a:rPr>
              <a:t>Animal studies - Clinical research - Epidemiological research - Humanistic research - </a:t>
            </a:r>
            <a:r>
              <a:rPr lang="en-GB" sz="1800" i="1" dirty="0" smtClean="0">
                <a:latin typeface="Abadi MT Condensed Light"/>
                <a:cs typeface="Abadi MT Condensed Light"/>
              </a:rPr>
              <a:t>Physiological </a:t>
            </a:r>
            <a:r>
              <a:rPr lang="en-GB" sz="1800" i="1" dirty="0">
                <a:latin typeface="Abadi MT Condensed Light"/>
                <a:cs typeface="Abadi MT Condensed Light"/>
              </a:rPr>
              <a:t>and/or biomechanical research - Social Science research </a:t>
            </a:r>
            <a:endParaRPr lang="da-DK" sz="1800" i="1" dirty="0">
              <a:latin typeface="Abadi MT Condensed Light"/>
              <a:cs typeface="Abadi MT Condensed Light"/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en-GB" sz="2200" dirty="0" smtClean="0">
                <a:latin typeface="Abadi MT Condensed Light"/>
                <a:cs typeface="Abadi MT Condensed Light"/>
              </a:rPr>
              <a:t>When </a:t>
            </a:r>
            <a:r>
              <a:rPr lang="en-GB" sz="2200" dirty="0">
                <a:latin typeface="Abadi MT Condensed Light"/>
                <a:cs typeface="Abadi MT Condensed Light"/>
              </a:rPr>
              <a:t>is enough enough? Methods to decide when a new study would add new knowledge or would be redundant. An evidence-based research approach when preparing new scientific studies. </a:t>
            </a:r>
          </a:p>
        </p:txBody>
      </p:sp>
    </p:spTree>
    <p:extLst>
      <p:ext uri="{BB962C8B-B14F-4D97-AF65-F5344CB8AC3E}">
        <p14:creationId xmlns:p14="http://schemas.microsoft.com/office/powerpoint/2010/main" val="318256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8000" dirty="0" smtClean="0">
                <a:latin typeface="Abadi MT Condensed Extra Bold"/>
                <a:cs typeface="Abadi MT Condensed Extra Bold"/>
              </a:rPr>
              <a:t>IMPLICATIONS</a:t>
            </a:r>
            <a:endParaRPr lang="da-DK" sz="8000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 smtClean="0">
                <a:latin typeface="Abadi MT Condensed Light"/>
                <a:cs typeface="Abadi MT Condensed Light"/>
              </a:rPr>
              <a:t>Efficient </a:t>
            </a:r>
            <a:r>
              <a:rPr lang="en-US" sz="6600" b="1" dirty="0">
                <a:latin typeface="Abadi MT Condensed Light"/>
                <a:cs typeface="Abadi MT Condensed Light"/>
              </a:rPr>
              <a:t>production, updating and dissemination of systematic reviews</a:t>
            </a:r>
            <a:endParaRPr lang="da-DK" sz="6600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554836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4800" dirty="0" smtClean="0">
                <a:latin typeface="Abadi MT Condensed Extra Bold"/>
                <a:cs typeface="Abadi MT Condensed Extra Bold"/>
              </a:rPr>
              <a:t>EBRNetwork have </a:t>
            </a:r>
            <a:r>
              <a:rPr lang="da-DK" sz="4800" dirty="0" err="1" smtClean="0">
                <a:latin typeface="Abadi MT Condensed Extra Bold"/>
                <a:cs typeface="Abadi MT Condensed Extra Bold"/>
              </a:rPr>
              <a:t>identified</a:t>
            </a:r>
            <a:r>
              <a:rPr lang="da-DK" sz="4800" dirty="0" smtClean="0">
                <a:latin typeface="Abadi MT Condensed Extra Bold"/>
                <a:cs typeface="Abadi MT Condensed Extra Bold"/>
              </a:rPr>
              <a:t> …</a:t>
            </a:r>
            <a:endParaRPr lang="da-DK" sz="4800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3600" dirty="0" smtClean="0">
                <a:latin typeface="Abadi MT Condensed Light"/>
                <a:cs typeface="Abadi MT Condensed Light"/>
              </a:rPr>
              <a:t>Different kinds of systematic reviews:</a:t>
            </a:r>
            <a:br>
              <a:rPr lang="en-GB" sz="3600" dirty="0" smtClean="0">
                <a:latin typeface="Abadi MT Condensed Light"/>
                <a:cs typeface="Abadi MT Condensed Light"/>
              </a:rPr>
            </a:br>
            <a:r>
              <a:rPr lang="en-GB" sz="3600" dirty="0" smtClean="0">
                <a:latin typeface="Abadi MT Condensed Light"/>
                <a:cs typeface="Abadi MT Condensed Light"/>
              </a:rPr>
              <a:t>Cochrane Review type (huge task)</a:t>
            </a:r>
            <a:br>
              <a:rPr lang="en-GB" sz="3600" dirty="0" smtClean="0">
                <a:latin typeface="Abadi MT Condensed Light"/>
                <a:cs typeface="Abadi MT Condensed Light"/>
              </a:rPr>
            </a:br>
            <a:r>
              <a:rPr lang="en-GB" sz="3600" dirty="0" smtClean="0">
                <a:latin typeface="Abadi MT Condensed Light"/>
                <a:cs typeface="Abadi MT Condensed Light"/>
              </a:rPr>
              <a:t>Introduction type of reviews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dirty="0" smtClean="0">
                <a:latin typeface="Abadi MT Condensed Light"/>
                <a:cs typeface="Abadi MT Condensed Light"/>
              </a:rPr>
              <a:t>How can we automate the different part of the SR process</a:t>
            </a:r>
            <a:endParaRPr lang="en-GB" sz="3600" dirty="0">
              <a:latin typeface="Abadi MT Condensed Light"/>
              <a:cs typeface="Abadi MT Condensed Light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Abadi MT Condensed Light"/>
                <a:cs typeface="Abadi MT Condensed Light"/>
              </a:rPr>
              <a:t>What is the evidence for the way we perform a SR to day is the best way? </a:t>
            </a:r>
            <a:endParaRPr lang="en-GB" sz="3600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2231229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4800" dirty="0" smtClean="0">
                <a:latin typeface="Abadi MT Condensed Extra Bold"/>
                <a:cs typeface="Abadi MT Condensed Extra Bold"/>
              </a:rPr>
              <a:t>EBRNetwork have </a:t>
            </a:r>
            <a:r>
              <a:rPr lang="da-DK" sz="4800" dirty="0" err="1" smtClean="0">
                <a:latin typeface="Abadi MT Condensed Extra Bold"/>
                <a:cs typeface="Abadi MT Condensed Extra Bold"/>
              </a:rPr>
              <a:t>identified</a:t>
            </a:r>
            <a:r>
              <a:rPr lang="da-DK" sz="4800" dirty="0" smtClean="0">
                <a:latin typeface="Abadi MT Condensed Extra Bold"/>
                <a:cs typeface="Abadi MT Condensed Extra Bold"/>
              </a:rPr>
              <a:t> …</a:t>
            </a:r>
            <a:endParaRPr lang="da-DK" sz="4800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3600" dirty="0" smtClean="0">
                <a:latin typeface="Abadi MT Condensed Light"/>
                <a:cs typeface="Abadi MT Condensed Light"/>
              </a:rPr>
              <a:t>Different kinds of systematic reviews:</a:t>
            </a:r>
            <a:br>
              <a:rPr lang="en-GB" sz="3600" dirty="0" smtClean="0">
                <a:latin typeface="Abadi MT Condensed Light"/>
                <a:cs typeface="Abadi MT Condensed Light"/>
              </a:rPr>
            </a:br>
            <a:r>
              <a:rPr lang="en-GB" sz="3600" dirty="0" smtClean="0">
                <a:latin typeface="Abadi MT Condensed Light"/>
                <a:cs typeface="Abadi MT Condensed Light"/>
              </a:rPr>
              <a:t>Cochrane Review type (huge task)</a:t>
            </a:r>
            <a:br>
              <a:rPr lang="en-GB" sz="3600" dirty="0" smtClean="0">
                <a:latin typeface="Abadi MT Condensed Light"/>
                <a:cs typeface="Abadi MT Condensed Light"/>
              </a:rPr>
            </a:br>
            <a:r>
              <a:rPr lang="en-GB" sz="3600" dirty="0" smtClean="0">
                <a:latin typeface="Abadi MT Condensed Light"/>
                <a:cs typeface="Abadi MT Condensed Light"/>
              </a:rPr>
              <a:t>Introduction type of reviews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457201" y="3532356"/>
            <a:ext cx="8229600" cy="286232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sz="3600" dirty="0" err="1" smtClean="0"/>
              <a:t>What</a:t>
            </a:r>
            <a:r>
              <a:rPr lang="da-DK" sz="3600" dirty="0" smtClean="0"/>
              <a:t> </a:t>
            </a:r>
            <a:r>
              <a:rPr lang="da-DK" sz="3600" dirty="0" err="1" smtClean="0"/>
              <a:t>can</a:t>
            </a:r>
            <a:r>
              <a:rPr lang="da-DK" sz="3600" dirty="0" smtClean="0"/>
              <a:t> </a:t>
            </a:r>
            <a:r>
              <a:rPr lang="da-DK" sz="3600" dirty="0" err="1" smtClean="0"/>
              <a:t>be</a:t>
            </a:r>
            <a:r>
              <a:rPr lang="da-DK" sz="3600" dirty="0" smtClean="0"/>
              <a:t> </a:t>
            </a:r>
            <a:r>
              <a:rPr lang="da-DK" sz="3600" dirty="0" err="1" smtClean="0"/>
              <a:t>left</a:t>
            </a:r>
            <a:r>
              <a:rPr lang="da-DK" sz="3600" dirty="0" smtClean="0"/>
              <a:t> out in a "</a:t>
            </a:r>
            <a:r>
              <a:rPr lang="da-DK" sz="3600" dirty="0" err="1" smtClean="0"/>
              <a:t>Introduction</a:t>
            </a:r>
            <a:r>
              <a:rPr lang="da-DK" sz="3600" dirty="0" smtClean="0"/>
              <a:t> type of </a:t>
            </a:r>
            <a:r>
              <a:rPr lang="da-DK" sz="3600" dirty="0" err="1" smtClean="0"/>
              <a:t>review</a:t>
            </a:r>
            <a:r>
              <a:rPr lang="da-DK" sz="3600" dirty="0" smtClean="0"/>
              <a:t>" </a:t>
            </a:r>
            <a:r>
              <a:rPr lang="da-DK" sz="3600" dirty="0" err="1" smtClean="0"/>
              <a:t>compared</a:t>
            </a:r>
            <a:r>
              <a:rPr lang="da-DK" sz="3600" dirty="0" smtClean="0"/>
              <a:t> to a "</a:t>
            </a:r>
            <a:r>
              <a:rPr lang="da-DK" sz="3600" dirty="0" err="1" smtClean="0"/>
              <a:t>Cochrane</a:t>
            </a:r>
            <a:r>
              <a:rPr lang="da-DK" sz="3600" dirty="0" smtClean="0"/>
              <a:t> type of </a:t>
            </a:r>
            <a:r>
              <a:rPr lang="da-DK" sz="3600" dirty="0" err="1" smtClean="0"/>
              <a:t>Review</a:t>
            </a:r>
            <a:r>
              <a:rPr lang="da-DK" sz="3600" dirty="0" smtClean="0"/>
              <a:t>"?</a:t>
            </a:r>
          </a:p>
          <a:p>
            <a:pPr algn="ctr"/>
            <a:r>
              <a:rPr lang="da-DK" sz="3600" dirty="0" err="1" smtClean="0"/>
              <a:t>What</a:t>
            </a:r>
            <a:r>
              <a:rPr lang="da-DK" sz="3600" dirty="0" smtClean="0"/>
              <a:t> </a:t>
            </a:r>
            <a:r>
              <a:rPr lang="da-DK" sz="3600" dirty="0" err="1" smtClean="0"/>
              <a:t>about</a:t>
            </a:r>
            <a:r>
              <a:rPr lang="da-DK" sz="3600" dirty="0" smtClean="0"/>
              <a:t> the </a:t>
            </a:r>
            <a:r>
              <a:rPr lang="da-DK" sz="3600" dirty="0" err="1" smtClean="0"/>
              <a:t>quality</a:t>
            </a:r>
            <a:r>
              <a:rPr lang="da-DK" sz="3600" dirty="0" smtClean="0"/>
              <a:t> of the SR and </a:t>
            </a:r>
            <a:r>
              <a:rPr lang="da-DK" sz="3600" dirty="0" err="1" smtClean="0"/>
              <a:t>thus</a:t>
            </a:r>
            <a:r>
              <a:rPr lang="da-DK" sz="3600" dirty="0" smtClean="0"/>
              <a:t> the </a:t>
            </a:r>
            <a:r>
              <a:rPr lang="da-DK" sz="3600" dirty="0" err="1" smtClean="0"/>
              <a:t>conclusion</a:t>
            </a:r>
            <a:r>
              <a:rPr lang="da-DK" sz="3600" dirty="0" smtClean="0"/>
              <a:t>?</a:t>
            </a: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1477679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6000" dirty="0" smtClean="0">
                <a:solidFill>
                  <a:srgbClr val="FFFFFF"/>
                </a:solidFill>
                <a:latin typeface="Abadi MT Condensed Extra Bold"/>
                <a:cs typeface="Abadi MT Condensed Extra Bold"/>
              </a:rPr>
              <a:t>BACKGROUND</a:t>
            </a:r>
            <a:endParaRPr lang="da-DK" sz="6000" dirty="0">
              <a:solidFill>
                <a:srgbClr val="FFFFFF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4751448" cy="4525963"/>
          </a:xfrm>
        </p:spPr>
        <p:txBody>
          <a:bodyPr>
            <a:noAutofit/>
          </a:bodyPr>
          <a:lstStyle/>
          <a:p>
            <a:pPr marL="0" indent="0">
              <a:buFont typeface="Wingdings" charset="0"/>
              <a:buNone/>
            </a:pPr>
            <a:r>
              <a:rPr lang="da-DK" sz="2400" dirty="0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“If, as is </a:t>
            </a:r>
            <a:r>
              <a:rPr lang="da-DK" sz="2400" dirty="0" err="1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sometimes</a:t>
            </a:r>
            <a:r>
              <a:rPr lang="da-DK" sz="2400" dirty="0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supposed</a:t>
            </a:r>
            <a:r>
              <a:rPr lang="da-DK" sz="2400" dirty="0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, science </a:t>
            </a:r>
            <a:r>
              <a:rPr lang="da-DK" sz="2400" dirty="0" err="1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consisted</a:t>
            </a:r>
            <a:r>
              <a:rPr lang="da-DK" sz="2400" dirty="0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 in </a:t>
            </a:r>
            <a:r>
              <a:rPr lang="da-DK" sz="2400" dirty="0" err="1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nothing</a:t>
            </a:r>
            <a:r>
              <a:rPr lang="da-DK" sz="2400" dirty="0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 but the </a:t>
            </a:r>
            <a:r>
              <a:rPr lang="da-DK" sz="2400" dirty="0" err="1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laborious</a:t>
            </a:r>
            <a:r>
              <a:rPr lang="da-DK" sz="2400" dirty="0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accumulation</a:t>
            </a:r>
            <a:r>
              <a:rPr lang="da-DK" sz="2400" dirty="0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 of facts, </a:t>
            </a:r>
            <a:r>
              <a:rPr lang="da-DK" sz="2400" b="1" dirty="0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it </a:t>
            </a:r>
            <a:r>
              <a:rPr lang="da-DK" sz="2400" b="1" dirty="0" err="1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would</a:t>
            </a:r>
            <a:r>
              <a:rPr lang="da-DK" sz="2400" b="1" dirty="0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 </a:t>
            </a:r>
            <a:r>
              <a:rPr lang="da-DK" sz="2400" b="1" dirty="0" err="1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soon</a:t>
            </a:r>
            <a:r>
              <a:rPr lang="da-DK" sz="2400" b="1" dirty="0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 </a:t>
            </a:r>
            <a:r>
              <a:rPr lang="da-DK" sz="2400" b="1" dirty="0" err="1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come</a:t>
            </a:r>
            <a:r>
              <a:rPr lang="da-DK" sz="2400" b="1" dirty="0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 to a </a:t>
            </a:r>
            <a:r>
              <a:rPr lang="da-DK" sz="2400" b="1" dirty="0" err="1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standstill</a:t>
            </a:r>
            <a:r>
              <a:rPr lang="da-DK" sz="2400" b="1" dirty="0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, </a:t>
            </a:r>
            <a:r>
              <a:rPr lang="da-DK" sz="2400" b="1" dirty="0" err="1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crushed</a:t>
            </a:r>
            <a:r>
              <a:rPr lang="da-DK" sz="2400" b="1" dirty="0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, as it </a:t>
            </a:r>
            <a:r>
              <a:rPr lang="da-DK" sz="2400" b="1" dirty="0" err="1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were</a:t>
            </a:r>
            <a:r>
              <a:rPr lang="da-DK" sz="2400" b="1" dirty="0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, under </a:t>
            </a:r>
            <a:r>
              <a:rPr lang="da-DK" sz="2400" b="1" dirty="0" err="1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its</a:t>
            </a:r>
            <a:r>
              <a:rPr lang="da-DK" sz="2400" b="1" dirty="0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 </a:t>
            </a:r>
            <a:r>
              <a:rPr lang="da-DK" sz="2400" b="1" dirty="0" err="1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own</a:t>
            </a:r>
            <a:r>
              <a:rPr lang="da-DK" sz="2400" b="1" dirty="0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 </a:t>
            </a:r>
            <a:r>
              <a:rPr lang="da-DK" sz="2400" b="1" dirty="0" err="1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weight</a:t>
            </a:r>
            <a:r>
              <a:rPr lang="da-DK" sz="2400" b="1" dirty="0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……</a:t>
            </a:r>
          </a:p>
          <a:p>
            <a:pPr marL="0" indent="0">
              <a:buFont typeface="Wingdings" charset="0"/>
              <a:buNone/>
            </a:pPr>
            <a:endParaRPr lang="da-DK" sz="2400" dirty="0" smtClean="0">
              <a:solidFill>
                <a:srgbClr val="000000"/>
              </a:solidFill>
              <a:latin typeface="Abadi MT Condensed Light"/>
              <a:ea typeface="ＭＳ Ｐゴシック" charset="0"/>
              <a:cs typeface="Abadi MT Condensed Light"/>
            </a:endParaRPr>
          </a:p>
          <a:p>
            <a:pPr marL="0" indent="0">
              <a:buFont typeface="Wingdings" charset="0"/>
              <a:buNone/>
            </a:pPr>
            <a:r>
              <a:rPr lang="da-DK" sz="2400" dirty="0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The </a:t>
            </a:r>
            <a:r>
              <a:rPr lang="da-DK" sz="2400" dirty="0" err="1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work</a:t>
            </a:r>
            <a:r>
              <a:rPr lang="da-DK" sz="2400" dirty="0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which</a:t>
            </a:r>
            <a:r>
              <a:rPr lang="da-DK" sz="2400" dirty="0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deserves</a:t>
            </a:r>
            <a:r>
              <a:rPr lang="da-DK" sz="2400" dirty="0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, but I am </a:t>
            </a:r>
            <a:r>
              <a:rPr lang="da-DK" sz="2400" dirty="0" err="1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afraid</a:t>
            </a:r>
            <a:r>
              <a:rPr lang="da-DK" sz="2400" dirty="0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does</a:t>
            </a:r>
            <a:r>
              <a:rPr lang="da-DK" sz="2400" dirty="0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 not </a:t>
            </a:r>
            <a:r>
              <a:rPr lang="da-DK" sz="2400" dirty="0" err="1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always</a:t>
            </a:r>
            <a:r>
              <a:rPr lang="da-DK" sz="2400" dirty="0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receive</a:t>
            </a:r>
            <a:r>
              <a:rPr lang="da-DK" sz="2400" dirty="0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, the most </a:t>
            </a:r>
            <a:r>
              <a:rPr lang="da-DK" sz="2400" dirty="0" err="1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credit</a:t>
            </a:r>
            <a:r>
              <a:rPr lang="da-DK" sz="2400" dirty="0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 is </a:t>
            </a:r>
            <a:r>
              <a:rPr lang="da-DK" sz="2400" dirty="0" err="1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that</a:t>
            </a:r>
            <a:r>
              <a:rPr lang="da-DK" sz="2400" dirty="0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 in </a:t>
            </a:r>
            <a:r>
              <a:rPr lang="da-DK" sz="2400" dirty="0" err="1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which</a:t>
            </a:r>
            <a:r>
              <a:rPr lang="da-DK" sz="2400" dirty="0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discovery</a:t>
            </a:r>
            <a:r>
              <a:rPr lang="da-DK" sz="2400" dirty="0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 and </a:t>
            </a:r>
            <a:r>
              <a:rPr lang="da-DK" sz="2400" dirty="0" err="1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explanation</a:t>
            </a:r>
            <a:r>
              <a:rPr lang="da-DK" sz="2400" dirty="0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 go </a:t>
            </a:r>
            <a:r>
              <a:rPr lang="da-DK" sz="2400" dirty="0" err="1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hand</a:t>
            </a:r>
            <a:r>
              <a:rPr lang="da-DK" sz="2400" dirty="0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 in </a:t>
            </a:r>
            <a:r>
              <a:rPr lang="da-DK" sz="2400" dirty="0" err="1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hand</a:t>
            </a:r>
            <a:r>
              <a:rPr lang="da-DK" sz="2400" dirty="0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, in </a:t>
            </a:r>
            <a:r>
              <a:rPr lang="da-DK" sz="2400" dirty="0" err="1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which</a:t>
            </a:r>
            <a:r>
              <a:rPr lang="da-DK" sz="2400" dirty="0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 not </a:t>
            </a:r>
            <a:r>
              <a:rPr lang="da-DK" sz="2400" dirty="0" err="1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only</a:t>
            </a:r>
            <a:r>
              <a:rPr lang="da-DK" sz="2400" dirty="0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 </a:t>
            </a:r>
            <a:r>
              <a:rPr lang="da-DK" sz="2400" dirty="0" err="1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are</a:t>
            </a:r>
            <a:r>
              <a:rPr lang="da-DK" sz="2400" dirty="0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 new facts </a:t>
            </a:r>
            <a:r>
              <a:rPr lang="da-DK" sz="2400" dirty="0" err="1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presented</a:t>
            </a:r>
            <a:r>
              <a:rPr lang="da-DK" sz="2400" dirty="0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, but </a:t>
            </a:r>
            <a:r>
              <a:rPr lang="da-DK" sz="2400" dirty="0" err="1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their</a:t>
            </a:r>
            <a:r>
              <a:rPr lang="da-DK" sz="2400" dirty="0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 relation to old </a:t>
            </a:r>
            <a:r>
              <a:rPr lang="da-DK" sz="2400" dirty="0" err="1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ones</a:t>
            </a:r>
            <a:r>
              <a:rPr lang="da-DK" sz="2400" dirty="0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 is </a:t>
            </a:r>
            <a:r>
              <a:rPr lang="da-DK" sz="2400" dirty="0" err="1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pointed</a:t>
            </a:r>
            <a:r>
              <a:rPr lang="da-DK" sz="2400" dirty="0" smtClean="0">
                <a:solidFill>
                  <a:srgbClr val="000000"/>
                </a:solidFill>
                <a:latin typeface="Abadi MT Condensed Light"/>
                <a:ea typeface="ＭＳ Ｐゴシック" charset="0"/>
                <a:cs typeface="Abadi MT Condensed Light"/>
              </a:rPr>
              <a:t> out.”</a:t>
            </a:r>
            <a:endParaRPr lang="da-DK" sz="2400" dirty="0">
              <a:solidFill>
                <a:srgbClr val="000000"/>
              </a:solidFill>
              <a:latin typeface="Abadi MT Condensed Light"/>
              <a:ea typeface="ＭＳ Ｐゴシック" charset="0"/>
              <a:cs typeface="Abadi MT Condensed Light"/>
            </a:endParaRPr>
          </a:p>
        </p:txBody>
      </p:sp>
      <p:pic>
        <p:nvPicPr>
          <p:cNvPr id="5" name="Billed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072" y="1987731"/>
            <a:ext cx="3141017" cy="209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felt 5"/>
          <p:cNvSpPr txBox="1"/>
          <p:nvPr/>
        </p:nvSpPr>
        <p:spPr>
          <a:xfrm>
            <a:off x="5550072" y="4294838"/>
            <a:ext cx="31367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solidFill>
                  <a:srgbClr val="000000"/>
                </a:solidFill>
                <a:latin typeface="Abadi MT Condensed Light"/>
                <a:cs typeface="Abadi MT Condensed Light"/>
              </a:rPr>
              <a:t>Lord </a:t>
            </a:r>
            <a:r>
              <a:rPr lang="da-DK" sz="2400" b="1" dirty="0" err="1" smtClean="0">
                <a:solidFill>
                  <a:srgbClr val="000000"/>
                </a:solidFill>
                <a:latin typeface="Abadi MT Condensed Light"/>
                <a:cs typeface="Abadi MT Condensed Light"/>
              </a:rPr>
              <a:t>Rayleigh</a:t>
            </a:r>
            <a:r>
              <a:rPr lang="da-DK" sz="2400" b="1" dirty="0" smtClean="0">
                <a:solidFill>
                  <a:srgbClr val="000000"/>
                </a:solidFill>
                <a:latin typeface="Abadi MT Condensed Light"/>
                <a:cs typeface="Abadi MT Condensed Light"/>
              </a:rPr>
              <a:t> at the </a:t>
            </a:r>
            <a:r>
              <a:rPr lang="da-DK" sz="2400" dirty="0" smtClean="0">
                <a:latin typeface="Abadi MT Condensed Light"/>
                <a:cs typeface="Abadi MT Condensed Light"/>
              </a:rPr>
              <a:t>54th </a:t>
            </a:r>
            <a:r>
              <a:rPr lang="da-DK" sz="2400" dirty="0">
                <a:latin typeface="Abadi MT Condensed Light"/>
                <a:cs typeface="Abadi MT Condensed Light"/>
              </a:rPr>
              <a:t>meeting of the British Association </a:t>
            </a:r>
            <a:r>
              <a:rPr lang="da-DK" sz="2400" dirty="0" smtClean="0">
                <a:latin typeface="Abadi MT Condensed Light"/>
                <a:cs typeface="Abadi MT Condensed Light"/>
              </a:rPr>
              <a:t>for the </a:t>
            </a:r>
            <a:r>
              <a:rPr lang="da-DK" sz="2400" dirty="0" err="1">
                <a:latin typeface="Abadi MT Condensed Light"/>
                <a:cs typeface="Abadi MT Condensed Light"/>
              </a:rPr>
              <a:t>Advancement</a:t>
            </a:r>
            <a:r>
              <a:rPr lang="da-DK" sz="2400" dirty="0">
                <a:latin typeface="Abadi MT Condensed Light"/>
                <a:cs typeface="Abadi MT Condensed Light"/>
              </a:rPr>
              <a:t> of Science held in Montreal in 1884</a:t>
            </a:r>
            <a:r>
              <a:rPr lang="da-DK" sz="2400" dirty="0" smtClean="0">
                <a:latin typeface="Abadi MT Condensed Light"/>
                <a:cs typeface="Abadi MT Condensed Light"/>
              </a:rPr>
              <a:t>.</a:t>
            </a:r>
          </a:p>
          <a:p>
            <a:r>
              <a:rPr lang="da-DK" sz="2000" dirty="0" smtClean="0">
                <a:solidFill>
                  <a:srgbClr val="000000"/>
                </a:solidFill>
                <a:latin typeface="Abadi MT Condensed Light"/>
                <a:cs typeface="Abadi MT Condensed Light"/>
              </a:rPr>
              <a:t>(</a:t>
            </a:r>
            <a:r>
              <a:rPr lang="da-DK" sz="2000" dirty="0" err="1" smtClean="0">
                <a:solidFill>
                  <a:srgbClr val="000000"/>
                </a:solidFill>
                <a:latin typeface="Abadi MT Condensed Light"/>
                <a:cs typeface="Abadi MT Condensed Light"/>
              </a:rPr>
              <a:t>Thanks</a:t>
            </a:r>
            <a:r>
              <a:rPr lang="da-DK" sz="2000" dirty="0" smtClean="0">
                <a:solidFill>
                  <a:srgbClr val="000000"/>
                </a:solidFill>
                <a:latin typeface="Abadi MT Condensed Light"/>
                <a:cs typeface="Abadi MT Condensed Light"/>
              </a:rPr>
              <a:t> to I. </a:t>
            </a:r>
            <a:r>
              <a:rPr lang="da-DK" sz="2000" dirty="0" err="1" smtClean="0">
                <a:solidFill>
                  <a:srgbClr val="000000"/>
                </a:solidFill>
                <a:latin typeface="Abadi MT Condensed Light"/>
                <a:cs typeface="Abadi MT Condensed Light"/>
              </a:rPr>
              <a:t>Chalmers</a:t>
            </a:r>
            <a:r>
              <a:rPr lang="da-DK" sz="2000" dirty="0" smtClean="0">
                <a:solidFill>
                  <a:srgbClr val="000000"/>
                </a:solidFill>
                <a:latin typeface="Abadi MT Condensed Light"/>
                <a:cs typeface="Abadi MT Condensed Light"/>
              </a:rPr>
              <a:t>, LV Hedges, H Cooper, 2002)</a:t>
            </a:r>
            <a:endParaRPr lang="da-DK" sz="2000" dirty="0">
              <a:solidFill>
                <a:srgbClr val="000000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 smtClean="0">
                <a:latin typeface="Abadi MT Condensed Extra Bold"/>
                <a:cs typeface="Abadi MT Condensed Extra Bold"/>
              </a:rPr>
              <a:t>The scientific ideal</a:t>
            </a:r>
            <a:endParaRPr lang="en-GB" sz="6000" dirty="0">
              <a:latin typeface="Abadi MT Condensed Extra Bold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1195261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4800" dirty="0" smtClean="0">
                <a:latin typeface="Abadi MT Condensed Extra Bold"/>
                <a:cs typeface="Abadi MT Condensed Extra Bold"/>
              </a:rPr>
              <a:t>EBRNetwork have </a:t>
            </a:r>
            <a:r>
              <a:rPr lang="da-DK" sz="4800" dirty="0" err="1" smtClean="0">
                <a:latin typeface="Abadi MT Condensed Extra Bold"/>
                <a:cs typeface="Abadi MT Condensed Extra Bold"/>
              </a:rPr>
              <a:t>identified</a:t>
            </a:r>
            <a:r>
              <a:rPr lang="da-DK" sz="4800" dirty="0" smtClean="0">
                <a:latin typeface="Abadi MT Condensed Extra Bold"/>
                <a:cs typeface="Abadi MT Condensed Extra Bold"/>
              </a:rPr>
              <a:t> …</a:t>
            </a:r>
            <a:endParaRPr lang="da-DK" sz="4800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3600" dirty="0">
                <a:latin typeface="Abadi MT Condensed Light"/>
                <a:cs typeface="Abadi MT Condensed Light"/>
              </a:rPr>
              <a:t>What is the evidence for the way we perform a SR to day is the best way? </a:t>
            </a:r>
            <a:endParaRPr lang="en-GB" sz="3600" dirty="0">
              <a:latin typeface="Abadi MT Condensed Light"/>
              <a:cs typeface="Abadi MT Condensed Light"/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457201" y="3532356"/>
            <a:ext cx="8229600" cy="255454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sz="4000" dirty="0" smtClean="0">
                <a:latin typeface="Abadi MT Condensed Light"/>
                <a:cs typeface="Abadi MT Condensed Light"/>
              </a:rPr>
              <a:t>Are the </a:t>
            </a:r>
            <a:r>
              <a:rPr lang="da-DK" sz="4000" dirty="0" err="1" smtClean="0">
                <a:latin typeface="Abadi MT Condensed Light"/>
                <a:cs typeface="Abadi MT Condensed Light"/>
              </a:rPr>
              <a:t>librarians</a:t>
            </a:r>
            <a:r>
              <a:rPr lang="da-DK" sz="4000" dirty="0" smtClean="0">
                <a:latin typeface="Abadi MT Condensed Light"/>
                <a:cs typeface="Abadi MT Condensed Light"/>
              </a:rPr>
              <a:t> </a:t>
            </a:r>
            <a:r>
              <a:rPr lang="da-DK" sz="4000" dirty="0" err="1" smtClean="0">
                <a:latin typeface="Abadi MT Condensed Light"/>
                <a:cs typeface="Abadi MT Condensed Light"/>
              </a:rPr>
              <a:t>ready</a:t>
            </a:r>
            <a:r>
              <a:rPr lang="da-DK" sz="4000" dirty="0" smtClean="0">
                <a:latin typeface="Abadi MT Condensed Light"/>
                <a:cs typeface="Abadi MT Condensed Light"/>
              </a:rPr>
              <a:t> to </a:t>
            </a:r>
            <a:r>
              <a:rPr lang="da-DK" sz="4000" dirty="0" err="1" smtClean="0">
                <a:latin typeface="Abadi MT Condensed Light"/>
                <a:cs typeface="Abadi MT Condensed Light"/>
              </a:rPr>
              <a:t>acknowledge</a:t>
            </a:r>
            <a:r>
              <a:rPr lang="da-DK" sz="4000" dirty="0" smtClean="0">
                <a:latin typeface="Abadi MT Condensed Light"/>
                <a:cs typeface="Abadi MT Condensed Light"/>
              </a:rPr>
              <a:t> </a:t>
            </a:r>
            <a:r>
              <a:rPr lang="da-DK" sz="4000" dirty="0" err="1" smtClean="0">
                <a:latin typeface="Abadi MT Condensed Light"/>
                <a:cs typeface="Abadi MT Condensed Light"/>
              </a:rPr>
              <a:t>their</a:t>
            </a:r>
            <a:r>
              <a:rPr lang="da-DK" sz="4000" dirty="0" smtClean="0">
                <a:latin typeface="Abadi MT Condensed Light"/>
                <a:cs typeface="Abadi MT Condensed Light"/>
              </a:rPr>
              <a:t> </a:t>
            </a:r>
            <a:r>
              <a:rPr lang="da-DK" sz="4000" dirty="0" err="1" smtClean="0">
                <a:latin typeface="Abadi MT Condensed Light"/>
                <a:cs typeface="Abadi MT Condensed Light"/>
              </a:rPr>
              <a:t>responsibility</a:t>
            </a:r>
            <a:r>
              <a:rPr lang="da-DK" sz="4000" dirty="0" smtClean="0">
                <a:latin typeface="Abadi MT Condensed Light"/>
                <a:cs typeface="Abadi MT Condensed Light"/>
              </a:rPr>
              <a:t> for </a:t>
            </a:r>
            <a:r>
              <a:rPr lang="da-DK" sz="4000" dirty="0" err="1" smtClean="0">
                <a:latin typeface="Abadi MT Condensed Light"/>
                <a:cs typeface="Abadi MT Condensed Light"/>
              </a:rPr>
              <a:t>that</a:t>
            </a:r>
            <a:r>
              <a:rPr lang="da-DK" sz="4000" dirty="0" smtClean="0">
                <a:latin typeface="Abadi MT Condensed Light"/>
                <a:cs typeface="Abadi MT Condensed Light"/>
              </a:rPr>
              <a:t>?</a:t>
            </a:r>
          </a:p>
          <a:p>
            <a:pPr algn="ctr"/>
            <a:r>
              <a:rPr lang="da-DK" sz="4000" dirty="0" smtClean="0">
                <a:latin typeface="Abadi MT Condensed Light"/>
                <a:cs typeface="Abadi MT Condensed Light"/>
              </a:rPr>
              <a:t>Is it </a:t>
            </a:r>
            <a:r>
              <a:rPr lang="da-DK" sz="4000" dirty="0" err="1" smtClean="0">
                <a:latin typeface="Abadi MT Condensed Light"/>
                <a:cs typeface="Abadi MT Condensed Light"/>
              </a:rPr>
              <a:t>possible</a:t>
            </a:r>
            <a:r>
              <a:rPr lang="da-DK" sz="4000" dirty="0" smtClean="0">
                <a:latin typeface="Abadi MT Condensed Light"/>
                <a:cs typeface="Abadi MT Condensed Light"/>
              </a:rPr>
              <a:t> to show the </a:t>
            </a:r>
            <a:r>
              <a:rPr lang="da-DK" sz="4000" dirty="0" err="1" smtClean="0">
                <a:latin typeface="Abadi MT Condensed Light"/>
                <a:cs typeface="Abadi MT Condensed Light"/>
              </a:rPr>
              <a:t>evidence</a:t>
            </a:r>
            <a:r>
              <a:rPr lang="da-DK" sz="4000" dirty="0" smtClean="0">
                <a:latin typeface="Abadi MT Condensed Light"/>
                <a:cs typeface="Abadi MT Condensed Light"/>
              </a:rPr>
              <a:t> for </a:t>
            </a:r>
            <a:r>
              <a:rPr lang="da-DK" sz="4000" dirty="0" err="1" smtClean="0">
                <a:latin typeface="Abadi MT Condensed Light"/>
                <a:cs typeface="Abadi MT Condensed Light"/>
              </a:rPr>
              <a:t>our</a:t>
            </a:r>
            <a:r>
              <a:rPr lang="da-DK" sz="4000" dirty="0" smtClean="0">
                <a:latin typeface="Abadi MT Condensed Light"/>
                <a:cs typeface="Abadi MT Condensed Light"/>
              </a:rPr>
              <a:t> </a:t>
            </a:r>
            <a:r>
              <a:rPr lang="da-DK" sz="4000" dirty="0" err="1" smtClean="0">
                <a:latin typeface="Abadi MT Condensed Light"/>
                <a:cs typeface="Abadi MT Condensed Light"/>
              </a:rPr>
              <a:t>methods</a:t>
            </a:r>
            <a:r>
              <a:rPr lang="da-DK" sz="4000" dirty="0" smtClean="0">
                <a:latin typeface="Abadi MT Condensed Light"/>
                <a:cs typeface="Abadi MT Condensed Light"/>
              </a:rPr>
              <a:t>?</a:t>
            </a:r>
            <a:endParaRPr lang="da-DK" sz="4000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1303820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876301" y="1696014"/>
            <a:ext cx="73821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6000" dirty="0" err="1" smtClean="0">
                <a:solidFill>
                  <a:schemeClr val="accent6">
                    <a:lumMod val="50000"/>
                  </a:schemeClr>
                </a:solidFill>
                <a:latin typeface="Abadi MT Condensed Light"/>
                <a:cs typeface="Abadi MT Condensed Light"/>
              </a:rPr>
              <a:t>Thank</a:t>
            </a:r>
            <a:r>
              <a:rPr lang="da-DK" sz="6000" dirty="0" smtClean="0">
                <a:solidFill>
                  <a:schemeClr val="accent6">
                    <a:lumMod val="50000"/>
                  </a:schemeClr>
                </a:solidFill>
                <a:latin typeface="Abadi MT Condensed Light"/>
                <a:cs typeface="Abadi MT Condensed Light"/>
              </a:rPr>
              <a:t> </a:t>
            </a:r>
            <a:r>
              <a:rPr lang="da-DK" sz="6000" dirty="0" err="1" smtClean="0">
                <a:solidFill>
                  <a:schemeClr val="accent6">
                    <a:lumMod val="50000"/>
                  </a:schemeClr>
                </a:solidFill>
                <a:latin typeface="Abadi MT Condensed Light"/>
                <a:cs typeface="Abadi MT Condensed Light"/>
              </a:rPr>
              <a:t>you</a:t>
            </a:r>
            <a:r>
              <a:rPr lang="da-DK" sz="6000" dirty="0" smtClean="0">
                <a:solidFill>
                  <a:schemeClr val="accent6">
                    <a:lumMod val="50000"/>
                  </a:schemeClr>
                </a:solidFill>
                <a:latin typeface="Abadi MT Condensed Light"/>
                <a:cs typeface="Abadi MT Condensed Light"/>
              </a:rPr>
              <a:t> for </a:t>
            </a:r>
            <a:r>
              <a:rPr lang="da-DK" sz="6000" dirty="0" err="1" smtClean="0">
                <a:solidFill>
                  <a:schemeClr val="accent6">
                    <a:lumMod val="50000"/>
                  </a:schemeClr>
                </a:solidFill>
                <a:latin typeface="Abadi MT Condensed Light"/>
                <a:cs typeface="Abadi MT Condensed Light"/>
              </a:rPr>
              <a:t>your</a:t>
            </a:r>
            <a:r>
              <a:rPr lang="da-DK" sz="6000" dirty="0" smtClean="0">
                <a:solidFill>
                  <a:schemeClr val="accent6">
                    <a:lumMod val="50000"/>
                  </a:schemeClr>
                </a:solidFill>
                <a:latin typeface="Abadi MT Condensed Light"/>
                <a:cs typeface="Abadi MT Condensed Light"/>
              </a:rPr>
              <a:t> attention!</a:t>
            </a:r>
            <a:endParaRPr lang="da-DK" sz="6000" dirty="0">
              <a:solidFill>
                <a:schemeClr val="accent6">
                  <a:lumMod val="50000"/>
                </a:schemeClr>
              </a:solidFill>
              <a:latin typeface="Abadi MT Condensed Light"/>
              <a:cs typeface="Abadi MT Condensed Light"/>
            </a:endParaRPr>
          </a:p>
        </p:txBody>
      </p:sp>
      <p:pic>
        <p:nvPicPr>
          <p:cNvPr id="8" name="Billede 7" descr="EBR_logo_1-linje_OFFI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79274"/>
            <a:ext cx="8023332" cy="197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14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6"/>
          <p:cNvSpPr>
            <a:spLocks noGrp="1"/>
          </p:cNvSpPr>
          <p:nvPr>
            <p:ph idx="1"/>
          </p:nvPr>
        </p:nvSpPr>
        <p:spPr>
          <a:xfrm>
            <a:off x="457200" y="1600200"/>
            <a:ext cx="4648815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dirty="0" smtClean="0">
                <a:solidFill>
                  <a:srgbClr val="000000"/>
                </a:solidFill>
                <a:latin typeface="Abadi MT Condensed Light"/>
                <a:cs typeface="Abadi MT Condensed Light"/>
              </a:rPr>
              <a:t>"The Helsinki Declaration states that  biomedical research involving people should be based on a thorough knowledge of the scientific literature. That is, it is unethical to expose human subjects unnecessarily </a:t>
            </a:r>
            <a:r>
              <a:rPr lang="en-GB" sz="2400" dirty="0">
                <a:solidFill>
                  <a:srgbClr val="000000"/>
                </a:solidFill>
                <a:latin typeface="Abadi MT Condensed Light"/>
                <a:cs typeface="Abadi MT Condensed Light"/>
              </a:rPr>
              <a:t>t</a:t>
            </a:r>
            <a:r>
              <a:rPr lang="en-GB" sz="2400" dirty="0" smtClean="0">
                <a:solidFill>
                  <a:srgbClr val="000000"/>
                </a:solidFill>
                <a:latin typeface="Abadi MT Condensed Light"/>
                <a:cs typeface="Abadi MT Condensed Light"/>
              </a:rPr>
              <a:t>o the risks of research.</a:t>
            </a:r>
          </a:p>
          <a:p>
            <a:pPr marL="0" indent="0">
              <a:spcBef>
                <a:spcPts val="0"/>
              </a:spcBef>
              <a:buNone/>
            </a:pPr>
            <a:endParaRPr lang="en-GB" sz="2400" dirty="0" smtClean="0">
              <a:solidFill>
                <a:srgbClr val="000000"/>
              </a:solidFill>
              <a:latin typeface="Abadi MT Condensed Light"/>
              <a:cs typeface="Abadi MT Condensed Ligh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solidFill>
                  <a:srgbClr val="000000"/>
                </a:solidFill>
                <a:latin typeface="Abadi MT Condensed Light"/>
                <a:cs typeface="Abadi MT Condensed Light"/>
              </a:rPr>
              <a:t>I</a:t>
            </a:r>
            <a:r>
              <a:rPr lang="en-GB" sz="2400" dirty="0" smtClean="0">
                <a:solidFill>
                  <a:srgbClr val="000000"/>
                </a:solidFill>
                <a:latin typeface="Abadi MT Condensed Light"/>
                <a:cs typeface="Abadi MT Condensed Light"/>
              </a:rPr>
              <a:t>deally,  the introduction should include a reference to a systematic review of previous similar trials 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 smtClean="0">
                <a:solidFill>
                  <a:srgbClr val="000000"/>
                </a:solidFill>
                <a:latin typeface="Abadi MT Condensed Light"/>
                <a:cs typeface="Abadi MT Condensed Light"/>
              </a:rPr>
              <a:t>a note of the absence of such trials."</a:t>
            </a:r>
          </a:p>
          <a:p>
            <a:pPr marL="0" indent="0">
              <a:spcBef>
                <a:spcPts val="0"/>
              </a:spcBef>
              <a:buNone/>
            </a:pPr>
            <a:endParaRPr lang="en-GB" sz="2400" dirty="0">
              <a:solidFill>
                <a:srgbClr val="000000"/>
              </a:solidFill>
              <a:latin typeface="Abadi MT Condensed Light"/>
              <a:cs typeface="Abadi MT Condensed Light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500" y="2215976"/>
            <a:ext cx="3339300" cy="3910187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 smtClean="0">
                <a:latin typeface="Abadi MT Condensed Extra Bold"/>
                <a:cs typeface="Abadi MT Condensed Extra Bold"/>
              </a:rPr>
              <a:t>The scientific ideal</a:t>
            </a:r>
            <a:endParaRPr lang="en-GB" sz="6000" dirty="0">
              <a:latin typeface="Abadi MT Condensed Extra Bold"/>
              <a:cs typeface="Abadi MT Condensed Extra Bold"/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6331192" y="5981151"/>
            <a:ext cx="2355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err="1" smtClean="0">
                <a:latin typeface="Abadi MT Condensed Light"/>
                <a:cs typeface="Abadi MT Condensed Light"/>
              </a:rPr>
              <a:t>Altman</a:t>
            </a:r>
            <a:r>
              <a:rPr lang="da-DK" sz="2800" dirty="0" smtClean="0">
                <a:latin typeface="Abadi MT Condensed Light"/>
                <a:cs typeface="Abadi MT Condensed Light"/>
              </a:rPr>
              <a:t> et al 2001</a:t>
            </a:r>
            <a:endParaRPr lang="da-DK" sz="2800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2647342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5800" y="1622441"/>
            <a:ext cx="7772400" cy="1470025"/>
          </a:xfrm>
        </p:spPr>
        <p:txBody>
          <a:bodyPr>
            <a:normAutofit/>
          </a:bodyPr>
          <a:lstStyle/>
          <a:p>
            <a:r>
              <a:rPr lang="da-DK" sz="8000" dirty="0" smtClean="0">
                <a:latin typeface="Abadi MT Condensed Extra Bold"/>
                <a:cs typeface="Abadi MT Condensed Extra Bold"/>
              </a:rPr>
              <a:t>The </a:t>
            </a:r>
            <a:r>
              <a:rPr lang="da-DK" sz="8000" dirty="0" err="1" smtClean="0">
                <a:latin typeface="Abadi MT Condensed Extra Bold"/>
                <a:cs typeface="Abadi MT Condensed Extra Bold"/>
              </a:rPr>
              <a:t>assumption</a:t>
            </a:r>
            <a:endParaRPr lang="da-DK" sz="8000" dirty="0">
              <a:latin typeface="Abadi MT Condensed Extra Bold"/>
              <a:cs typeface="Abadi MT Condensed Extra Bold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0" y="3429000"/>
            <a:ext cx="48260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3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>
                <a:latin typeface="Abadi MT Condensed Extra Bold"/>
                <a:cs typeface="Abadi MT Condensed Extra Bold"/>
              </a:rPr>
              <a:t>The assumption</a:t>
            </a:r>
            <a:endParaRPr lang="en-GB" sz="6000" dirty="0">
              <a:latin typeface="Abadi MT Condensed Extra Bold"/>
              <a:cs typeface="Abadi MT Condensed Extra Bold"/>
            </a:endParaRPr>
          </a:p>
        </p:txBody>
      </p:sp>
      <p:sp>
        <p:nvSpPr>
          <p:cNvPr id="4" name="Skyformet billedforklaring 3"/>
          <p:cNvSpPr/>
          <p:nvPr/>
        </p:nvSpPr>
        <p:spPr>
          <a:xfrm>
            <a:off x="845703" y="1600200"/>
            <a:ext cx="7452595" cy="4125644"/>
          </a:xfrm>
          <a:prstGeom prst="cloudCallout">
            <a:avLst>
              <a:gd name="adj1" fmla="val 38685"/>
              <a:gd name="adj2" fmla="val 6845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600" dirty="0">
                <a:latin typeface="Abadi MT Condensed Light"/>
                <a:cs typeface="Abadi MT Condensed Light"/>
              </a:rPr>
              <a:t>One would think: </a:t>
            </a:r>
            <a:endParaRPr lang="en-GB" sz="3600" dirty="0" smtClean="0">
              <a:latin typeface="Abadi MT Condensed Light"/>
              <a:cs typeface="Abadi MT Condensed Light"/>
            </a:endParaRPr>
          </a:p>
          <a:p>
            <a:r>
              <a:rPr lang="en-GB" sz="3600" i="1" dirty="0" smtClean="0">
                <a:latin typeface="Abadi MT Condensed Light"/>
                <a:cs typeface="Abadi MT Condensed Light"/>
              </a:rPr>
              <a:t>No </a:t>
            </a:r>
            <a:r>
              <a:rPr lang="en-GB" sz="3600" i="1" dirty="0">
                <a:latin typeface="Abadi MT Condensed Light"/>
                <a:cs typeface="Abadi MT Condensed Light"/>
              </a:rPr>
              <a:t>paper has ever been </a:t>
            </a:r>
            <a:r>
              <a:rPr lang="en-GB" sz="3600" i="1" dirty="0" smtClean="0">
                <a:latin typeface="Abadi MT Condensed Light"/>
                <a:cs typeface="Abadi MT Condensed Light"/>
              </a:rPr>
              <a:t>published </a:t>
            </a:r>
            <a:r>
              <a:rPr lang="en-GB" sz="3600" i="1" dirty="0">
                <a:latin typeface="Abadi MT Condensed Light"/>
                <a:cs typeface="Abadi MT Condensed Light"/>
              </a:rPr>
              <a:t>without references to earlier </a:t>
            </a:r>
            <a:r>
              <a:rPr lang="en-GB" sz="3600" i="1" dirty="0" smtClean="0">
                <a:latin typeface="Abadi MT Condensed Light"/>
                <a:cs typeface="Abadi MT Condensed Light"/>
              </a:rPr>
              <a:t>published </a:t>
            </a:r>
            <a:r>
              <a:rPr lang="en-GB" sz="3600" i="1" dirty="0">
                <a:latin typeface="Abadi MT Condensed Light"/>
                <a:cs typeface="Abadi MT Condensed Light"/>
              </a:rPr>
              <a:t>scientific results</a:t>
            </a:r>
            <a:r>
              <a:rPr lang="en-GB" sz="3600" i="1" dirty="0" smtClean="0">
                <a:latin typeface="Abadi MT Condensed Light"/>
                <a:cs typeface="Abadi MT Condensed Light"/>
              </a:rPr>
              <a:t>. What's the problem?</a:t>
            </a:r>
            <a:endParaRPr lang="en-GB" sz="3600" i="1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800770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>
                <a:latin typeface="Abadi MT Condensed Extra Bold"/>
                <a:cs typeface="Abadi MT Condensed Extra Bold"/>
              </a:rPr>
              <a:t>The assumption</a:t>
            </a:r>
            <a:endParaRPr lang="en-GB" sz="6000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4000" dirty="0">
              <a:latin typeface="Abadi MT Condensed Light"/>
              <a:cs typeface="Abadi MT Condensed Light"/>
            </a:endParaRPr>
          </a:p>
          <a:p>
            <a:pPr marL="0" indent="0">
              <a:buNone/>
            </a:pPr>
            <a:endParaRPr lang="en-GB" dirty="0" smtClean="0">
              <a:latin typeface="Abadi MT Condensed Light"/>
              <a:cs typeface="Abadi MT Condensed Light"/>
            </a:endParaRPr>
          </a:p>
          <a:p>
            <a:pPr marL="0" indent="0">
              <a:buNone/>
            </a:pPr>
            <a:endParaRPr lang="en-GB" dirty="0">
              <a:latin typeface="Abadi MT Condensed Light"/>
              <a:cs typeface="Abadi MT Condensed Light"/>
            </a:endParaRPr>
          </a:p>
          <a:p>
            <a:pPr marL="0" indent="0">
              <a:buNone/>
            </a:pPr>
            <a:endParaRPr lang="en-GB" dirty="0" smtClean="0">
              <a:latin typeface="Abadi MT Condensed Light"/>
              <a:cs typeface="Abadi MT Condensed Light"/>
            </a:endParaRPr>
          </a:p>
          <a:p>
            <a:pPr marL="0" indent="0">
              <a:buNone/>
            </a:pPr>
            <a:endParaRPr lang="en-GB" dirty="0">
              <a:latin typeface="Abadi MT Condensed Light"/>
              <a:cs typeface="Abadi MT Condensed Light"/>
            </a:endParaRPr>
          </a:p>
          <a:p>
            <a:pPr marL="0" indent="0">
              <a:buNone/>
            </a:pPr>
            <a:endParaRPr lang="en-GB" dirty="0" smtClean="0">
              <a:latin typeface="Abadi MT Condensed Light"/>
              <a:cs typeface="Abadi MT Condensed Light"/>
            </a:endParaRPr>
          </a:p>
          <a:p>
            <a:pPr marL="0" indent="0">
              <a:buNone/>
            </a:pPr>
            <a:endParaRPr lang="en-GB" dirty="0">
              <a:latin typeface="Abadi MT Condensed Light"/>
              <a:cs typeface="Abadi MT Condensed Light"/>
            </a:endParaRPr>
          </a:p>
          <a:p>
            <a:pPr marL="0" indent="0">
              <a:buNone/>
            </a:pPr>
            <a:r>
              <a:rPr lang="en-GB" dirty="0" smtClean="0">
                <a:latin typeface="Abadi MT Condensed Light"/>
                <a:cs typeface="Abadi MT Condensed Light"/>
              </a:rPr>
              <a:t>Norwegian Accreditations Committee, in 2014 (</a:t>
            </a:r>
            <a:r>
              <a:rPr lang="en-GB" dirty="0" err="1" smtClean="0">
                <a:latin typeface="Abadi MT Condensed Light"/>
                <a:cs typeface="Abadi MT Condensed Light"/>
              </a:rPr>
              <a:t>nokut.no</a:t>
            </a:r>
            <a:r>
              <a:rPr lang="en-GB" dirty="0" smtClean="0">
                <a:latin typeface="Abadi MT Condensed Light"/>
                <a:cs typeface="Abadi MT Condensed Light"/>
              </a:rPr>
              <a:t>)</a:t>
            </a:r>
            <a:endParaRPr lang="en-GB" dirty="0">
              <a:latin typeface="Abadi MT Condensed Light"/>
              <a:cs typeface="Abadi MT Condensed Light"/>
            </a:endParaRPr>
          </a:p>
        </p:txBody>
      </p:sp>
      <p:sp>
        <p:nvSpPr>
          <p:cNvPr id="5" name="Oval billedforklaring 4"/>
          <p:cNvSpPr/>
          <p:nvPr/>
        </p:nvSpPr>
        <p:spPr>
          <a:xfrm>
            <a:off x="457200" y="1417637"/>
            <a:ext cx="7952989" cy="3350430"/>
          </a:xfrm>
          <a:prstGeom prst="wedgeEllipseCallout">
            <a:avLst>
              <a:gd name="adj1" fmla="val -40465"/>
              <a:gd name="adj2" fmla="val 8487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900" dirty="0">
                <a:latin typeface="Abadi MT Condensed Light"/>
                <a:cs typeface="Abadi MT Condensed Light"/>
              </a:rPr>
              <a:t>“Strictly speaking it seems hard to imagine any research not evidence-based. At least it seems impossible to imagine that articles published in journals with a high impact factor do not relates to earlier research"</a:t>
            </a:r>
          </a:p>
        </p:txBody>
      </p:sp>
    </p:spTree>
    <p:extLst>
      <p:ext uri="{BB962C8B-B14F-4D97-AF65-F5344CB8AC3E}">
        <p14:creationId xmlns:p14="http://schemas.microsoft.com/office/powerpoint/2010/main" val="438394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5800" y="1622441"/>
            <a:ext cx="7772400" cy="1470025"/>
          </a:xfrm>
        </p:spPr>
        <p:txBody>
          <a:bodyPr>
            <a:normAutofit/>
          </a:bodyPr>
          <a:lstStyle/>
          <a:p>
            <a:r>
              <a:rPr lang="da-DK" sz="8000" dirty="0" smtClean="0">
                <a:latin typeface="Abadi MT Condensed Extra Bold"/>
                <a:cs typeface="Abadi MT Condensed Extra Bold"/>
              </a:rPr>
              <a:t>The </a:t>
            </a:r>
            <a:r>
              <a:rPr lang="da-DK" sz="8000" dirty="0" err="1" smtClean="0">
                <a:latin typeface="Abadi MT Condensed Extra Bold"/>
                <a:cs typeface="Abadi MT Condensed Extra Bold"/>
              </a:rPr>
              <a:t>evidence</a:t>
            </a:r>
            <a:endParaRPr lang="da-DK" sz="8000" dirty="0">
              <a:latin typeface="Abadi MT Condensed Extra Bold"/>
              <a:cs typeface="Abadi MT Condensed Extra Bold"/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157" y="3261709"/>
            <a:ext cx="6831263" cy="323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80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1614</Words>
  <Application>Microsoft Macintosh PowerPoint</Application>
  <PresentationFormat>Skærmshow (4:3)</PresentationFormat>
  <Paragraphs>181</Paragraphs>
  <Slides>41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41</vt:i4>
      </vt:variant>
    </vt:vector>
  </HeadingPairs>
  <TitlesOfParts>
    <vt:vector size="42" baseType="lpstr">
      <vt:lpstr>Kontortema</vt:lpstr>
      <vt:lpstr>Evidence-Based Research. How can we avoid needless research and ensure research covering important knowledge gaps? </vt:lpstr>
      <vt:lpstr>The Scientific Ideal</vt:lpstr>
      <vt:lpstr>BACKGROUND</vt:lpstr>
      <vt:lpstr>BACKGROUND</vt:lpstr>
      <vt:lpstr>PowerPoint-præsentation</vt:lpstr>
      <vt:lpstr>The assumption</vt:lpstr>
      <vt:lpstr>The assumption</vt:lpstr>
      <vt:lpstr>The assumption</vt:lpstr>
      <vt:lpstr>The evidence</vt:lpstr>
      <vt:lpstr>The evidence</vt:lpstr>
      <vt:lpstr>The evidence</vt:lpstr>
      <vt:lpstr>PowerPoint-præsentation</vt:lpstr>
      <vt:lpstr>Studies will differ!</vt:lpstr>
      <vt:lpstr>Studies will differ!</vt:lpstr>
      <vt:lpstr>The evidence</vt:lpstr>
      <vt:lpstr>The evidence</vt:lpstr>
      <vt:lpstr>The evidence</vt:lpstr>
      <vt:lpstr>PowerPoint-præsentation</vt:lpstr>
      <vt:lpstr>Robinson 2011</vt:lpstr>
      <vt:lpstr>The evidence</vt:lpstr>
      <vt:lpstr>The evidence</vt:lpstr>
      <vt:lpstr>The evidence</vt:lpstr>
      <vt:lpstr>The evidence</vt:lpstr>
      <vt:lpstr>The evidence</vt:lpstr>
      <vt:lpstr>The evidence</vt:lpstr>
      <vt:lpstr>The solution</vt:lpstr>
      <vt:lpstr>The solution</vt:lpstr>
      <vt:lpstr>The solution</vt:lpstr>
      <vt:lpstr>The solution</vt:lpstr>
      <vt:lpstr>Mike Clarke</vt:lpstr>
      <vt:lpstr>TWO BASIC EBR PAPERS  UNDER PREPARTION</vt:lpstr>
      <vt:lpstr>IMPLICATIONS</vt:lpstr>
      <vt:lpstr>EBRNetwork have identified …</vt:lpstr>
      <vt:lpstr>EBRNetwork have identified …</vt:lpstr>
      <vt:lpstr>Clarke, Hopewell, Chalmers</vt:lpstr>
      <vt:lpstr>EBRNetwork have identified …</vt:lpstr>
      <vt:lpstr>IMPLICATIONS</vt:lpstr>
      <vt:lpstr>EBRNetwork have identified …</vt:lpstr>
      <vt:lpstr>EBRNetwork have identified …</vt:lpstr>
      <vt:lpstr>EBRNetwork have identified …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EBRNetwork  A call to action for more (efficient) systematic reviews </dc:title>
  <dc:creator>Hans Lund</dc:creator>
  <cp:lastModifiedBy>Hans Lund</cp:lastModifiedBy>
  <cp:revision>41</cp:revision>
  <dcterms:created xsi:type="dcterms:W3CDTF">2015-01-11T14:39:26Z</dcterms:created>
  <dcterms:modified xsi:type="dcterms:W3CDTF">2015-04-25T09:49:39Z</dcterms:modified>
</cp:coreProperties>
</file>