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83" r:id="rId8"/>
    <p:sldId id="262" r:id="rId9"/>
    <p:sldId id="263" r:id="rId10"/>
    <p:sldId id="265" r:id="rId11"/>
    <p:sldId id="267" r:id="rId12"/>
    <p:sldId id="268" r:id="rId13"/>
    <p:sldId id="269" r:id="rId14"/>
    <p:sldId id="284" r:id="rId15"/>
    <p:sldId id="285" r:id="rId16"/>
    <p:sldId id="270" r:id="rId17"/>
    <p:sldId id="282" r:id="rId18"/>
    <p:sldId id="266" r:id="rId19"/>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LAU1k7U3dRb2nsKw67+nAGU6v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1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ethical aspect of EBR: the question of valuable research</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1" name="Google Shape;4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287f0dfd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287f0dfd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5" name="Google Shape;3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124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8" name="Google Shape;1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
        <p:cNvGrpSpPr/>
        <p:nvPr/>
      </p:nvGrpSpPr>
      <p:grpSpPr>
        <a:xfrm>
          <a:off x="0" y="0"/>
          <a:ext cx="0" cy="0"/>
          <a:chOff x="0" y="0"/>
          <a:chExt cx="0" cy="0"/>
        </a:xfrm>
      </p:grpSpPr>
      <p:sp>
        <p:nvSpPr>
          <p:cNvPr id="29" name="Google Shape;29;p23"/>
          <p:cNvSpPr txBox="1">
            <a:spLocks noGrp="1"/>
          </p:cNvSpPr>
          <p:nvPr>
            <p:ph type="body" idx="1"/>
          </p:nvPr>
        </p:nvSpPr>
        <p:spPr>
          <a:xfrm>
            <a:off x="768351" y="1113368"/>
            <a:ext cx="10655300" cy="519641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Font typeface="Arial"/>
              <a:buNone/>
              <a:defRPr sz="2400" b="0"/>
            </a:lvl1pPr>
            <a:lvl2pPr marL="914400" lvl="1" indent="-381000" algn="l">
              <a:lnSpc>
                <a:spcPct val="100000"/>
              </a:lnSpc>
              <a:spcBef>
                <a:spcPts val="500"/>
              </a:spcBef>
              <a:spcAft>
                <a:spcPts val="0"/>
              </a:spcAft>
              <a:buSzPts val="2400"/>
              <a:buFont typeface="Arial"/>
              <a:buAutoNum type="arabicPeriod"/>
              <a:defRPr sz="2133" b="0"/>
            </a:lvl2pPr>
            <a:lvl3pPr marL="1371600" lvl="2" indent="-228600" algn="l">
              <a:lnSpc>
                <a:spcPct val="100000"/>
              </a:lnSpc>
              <a:spcBef>
                <a:spcPts val="500"/>
              </a:spcBef>
              <a:spcAft>
                <a:spcPts val="0"/>
              </a:spcAft>
              <a:buSzPts val="2000"/>
              <a:buFont typeface="Arial"/>
              <a:buNone/>
              <a:defRPr sz="2133" b="0"/>
            </a:lvl3pPr>
            <a:lvl4pPr marL="1828800" lvl="3" indent="-228600" algn="l">
              <a:lnSpc>
                <a:spcPct val="100000"/>
              </a:lnSpc>
              <a:spcBef>
                <a:spcPts val="500"/>
              </a:spcBef>
              <a:spcAft>
                <a:spcPts val="0"/>
              </a:spcAft>
              <a:buSzPts val="1800"/>
              <a:buNone/>
              <a:defRPr sz="2133" b="0"/>
            </a:lvl4pPr>
            <a:lvl5pPr marL="2286000" lvl="4" indent="-228600" algn="l">
              <a:lnSpc>
                <a:spcPct val="100000"/>
              </a:lnSpc>
              <a:spcBef>
                <a:spcPts val="500"/>
              </a:spcBef>
              <a:spcAft>
                <a:spcPts val="0"/>
              </a:spcAft>
              <a:buSzPts val="1800"/>
              <a:buFont typeface="Arial"/>
              <a:buNone/>
              <a:defRPr sz="2133" b="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719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2771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86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a:spLocks noGrp="1"/>
          </p:cNvSpPr>
          <p:nvPr>
            <p:ph type="pic" idx="2"/>
          </p:nvPr>
        </p:nvSpPr>
        <p:spPr>
          <a:xfrm>
            <a:off x="5183188" y="987425"/>
            <a:ext cx="6172200" cy="4873625"/>
          </a:xfrm>
          <a:prstGeom prst="rect">
            <a:avLst/>
          </a:prstGeom>
          <a:noFill/>
          <a:ln>
            <a:noFill/>
          </a:ln>
        </p:spPr>
      </p:sp>
      <p:sp>
        <p:nvSpPr>
          <p:cNvPr id="58" name="Google Shape;5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808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1" name="Google Shape;11;p9" descr="A black background with white text&#10;&#10;Description automatically generated"/>
          <p:cNvPicPr preferRelativeResize="0"/>
          <p:nvPr/>
        </p:nvPicPr>
        <p:blipFill rotWithShape="1">
          <a:blip r:embed="rId14">
            <a:alphaModFix/>
          </a:blip>
          <a:srcRect/>
          <a:stretch/>
        </p:blipFill>
        <p:spPr>
          <a:xfrm>
            <a:off x="9171847" y="47445"/>
            <a:ext cx="2776635" cy="10772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jclinepi.com/" TargetMode="External"/><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jpg"/><Relationship Id="rId3" Type="http://schemas.openxmlformats.org/officeDocument/2006/relationships/image" Target="../media/image48.jpg"/><Relationship Id="rId7" Type="http://schemas.openxmlformats.org/officeDocument/2006/relationships/image" Target="../media/image52.jpg"/><Relationship Id="rId12" Type="http://schemas.openxmlformats.org/officeDocument/2006/relationships/image" Target="../media/image57.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1.jpg"/><Relationship Id="rId11" Type="http://schemas.openxmlformats.org/officeDocument/2006/relationships/image" Target="../media/image56.jpg"/><Relationship Id="rId5" Type="http://schemas.openxmlformats.org/officeDocument/2006/relationships/image" Target="../media/image50.jpg"/><Relationship Id="rId10" Type="http://schemas.openxmlformats.org/officeDocument/2006/relationships/image" Target="../media/image55.png"/><Relationship Id="rId4" Type="http://schemas.openxmlformats.org/officeDocument/2006/relationships/image" Target="../media/image49.jpg"/><Relationship Id="rId9" Type="http://schemas.openxmlformats.org/officeDocument/2006/relationships/image" Target="../media/image54.jpg"/><Relationship Id="rId14" Type="http://schemas.openxmlformats.org/officeDocument/2006/relationships/image" Target="../media/image59.jpg"/></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1"/>
          <p:cNvSpPr txBox="1">
            <a:spLocks noGrp="1"/>
          </p:cNvSpPr>
          <p:nvPr>
            <p:ph type="ctrTitle"/>
          </p:nvPr>
        </p:nvSpPr>
        <p:spPr>
          <a:xfrm>
            <a:off x="6052937" y="1505710"/>
            <a:ext cx="6009911" cy="40618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Calibri"/>
              <a:buNone/>
            </a:pPr>
            <a:r>
              <a:rPr lang="en-GB" sz="4000" dirty="0" err="1">
                <a:solidFill>
                  <a:srgbClr val="FFFFFF"/>
                </a:solidFill>
              </a:rPr>
              <a:t>EBRNetwork</a:t>
            </a:r>
            <a:r>
              <a:rPr lang="en-GB" sz="4000" dirty="0">
                <a:solidFill>
                  <a:srgbClr val="FFFFFF"/>
                </a:solidFill>
              </a:rPr>
              <a:t> COST Action </a:t>
            </a:r>
            <a:r>
              <a:rPr lang="en-GB" sz="4800" b="1" dirty="0">
                <a:solidFill>
                  <a:srgbClr val="FFFFFF"/>
                </a:solidFill>
              </a:rPr>
              <a:t>EVBRES </a:t>
            </a:r>
            <a:br>
              <a:rPr lang="en-GB" sz="4000" dirty="0">
                <a:solidFill>
                  <a:srgbClr val="FFFFFF"/>
                </a:solidFill>
              </a:rPr>
            </a:br>
            <a:r>
              <a:rPr lang="en-GB" sz="4000" dirty="0">
                <a:solidFill>
                  <a:srgbClr val="FFFFFF"/>
                </a:solidFill>
              </a:rPr>
              <a:t>(2018 – 2023):</a:t>
            </a:r>
            <a:br>
              <a:rPr lang="en-GB" sz="4000" dirty="0">
                <a:solidFill>
                  <a:srgbClr val="FFFFFF"/>
                </a:solidFill>
              </a:rPr>
            </a:br>
            <a:r>
              <a:rPr lang="en-GB" sz="4000" b="1" dirty="0">
                <a:solidFill>
                  <a:srgbClr val="FFFFFF"/>
                </a:solidFill>
              </a:rPr>
              <a:t>Structure and Accomplishments</a:t>
            </a:r>
          </a:p>
        </p:txBody>
      </p:sp>
      <p:sp>
        <p:nvSpPr>
          <p:cNvPr id="80" name="Google Shape;80;p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1" name="Google Shape;81;p1" descr="A black background with white text&#10;&#10;Description automatically generated"/>
          <p:cNvPicPr preferRelativeResize="0"/>
          <p:nvPr/>
        </p:nvPicPr>
        <p:blipFill rotWithShape="1">
          <a:blip r:embed="rId3">
            <a:alphaModFix/>
          </a:blip>
          <a:srcRect/>
          <a:stretch/>
        </p:blipFill>
        <p:spPr>
          <a:xfrm>
            <a:off x="335359" y="548680"/>
            <a:ext cx="5382219" cy="2088232"/>
          </a:xfrm>
          <a:prstGeom prst="rect">
            <a:avLst/>
          </a:prstGeom>
          <a:noFill/>
          <a:ln>
            <a:noFill/>
          </a:ln>
        </p:spPr>
      </p:pic>
      <p:sp>
        <p:nvSpPr>
          <p:cNvPr id="82" name="Google Shape;82;p1"/>
          <p:cNvSpPr txBox="1">
            <a:spLocks noGrp="1"/>
          </p:cNvSpPr>
          <p:nvPr>
            <p:ph type="subTitle" idx="1"/>
          </p:nvPr>
        </p:nvSpPr>
        <p:spPr>
          <a:xfrm>
            <a:off x="367799" y="3212976"/>
            <a:ext cx="3351937" cy="11478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n-GB" dirty="0"/>
              <a:t>Klara Brunnhuber</a:t>
            </a:r>
            <a:endParaRPr dirty="0"/>
          </a:p>
          <a:p>
            <a:pPr marL="0" lvl="0" indent="0" algn="l" rtl="0">
              <a:lnSpc>
                <a:spcPct val="90000"/>
              </a:lnSpc>
              <a:spcBef>
                <a:spcPts val="0"/>
              </a:spcBef>
              <a:spcAft>
                <a:spcPts val="0"/>
              </a:spcAft>
              <a:buClr>
                <a:schemeClr val="lt1"/>
              </a:buClr>
              <a:buSzPts val="2000"/>
              <a:buNone/>
            </a:pPr>
            <a:endParaRPr dirty="0">
              <a:solidFill>
                <a:schemeClr val="dk1"/>
              </a:solidFill>
            </a:endParaRPr>
          </a:p>
          <a:p>
            <a:pPr marL="0" lvl="0" indent="0" algn="l" rtl="0">
              <a:lnSpc>
                <a:spcPct val="90000"/>
              </a:lnSpc>
              <a:spcBef>
                <a:spcPts val="0"/>
              </a:spcBef>
              <a:spcAft>
                <a:spcPts val="0"/>
              </a:spcAft>
              <a:buClr>
                <a:schemeClr val="lt1"/>
              </a:buClr>
              <a:buSzPts val="2000"/>
              <a:buNone/>
            </a:pPr>
            <a:r>
              <a:rPr lang="en-GB" dirty="0" err="1">
                <a:solidFill>
                  <a:schemeClr val="dk1"/>
                </a:solidFill>
              </a:rPr>
              <a:t>EBRNetwork</a:t>
            </a:r>
            <a:r>
              <a:rPr lang="en-GB" dirty="0">
                <a:solidFill>
                  <a:schemeClr val="dk1"/>
                </a:solidFill>
              </a:rPr>
              <a:t> Seminar</a:t>
            </a:r>
          </a:p>
          <a:p>
            <a:pPr marL="0" lvl="0" indent="0" algn="l" rtl="0">
              <a:lnSpc>
                <a:spcPct val="90000"/>
              </a:lnSpc>
              <a:spcBef>
                <a:spcPts val="0"/>
              </a:spcBef>
              <a:spcAft>
                <a:spcPts val="0"/>
              </a:spcAft>
              <a:buClr>
                <a:schemeClr val="lt1"/>
              </a:buClr>
              <a:buSzPts val="2000"/>
              <a:buNone/>
            </a:pPr>
            <a:r>
              <a:rPr lang="en-GB" dirty="0">
                <a:solidFill>
                  <a:schemeClr val="dk1"/>
                </a:solidFill>
              </a:rPr>
              <a:t>Advancing Evidence-Based Research: Trends and Insights</a:t>
            </a:r>
          </a:p>
          <a:p>
            <a:pPr marL="0" lvl="0" indent="0" algn="l" rtl="0">
              <a:lnSpc>
                <a:spcPct val="90000"/>
              </a:lnSpc>
              <a:spcBef>
                <a:spcPts val="0"/>
              </a:spcBef>
              <a:spcAft>
                <a:spcPts val="0"/>
              </a:spcAft>
              <a:buClr>
                <a:schemeClr val="lt1"/>
              </a:buClr>
              <a:buSzPts val="2000"/>
              <a:buNone/>
            </a:pPr>
            <a:endParaRPr lang="en-GB" dirty="0">
              <a:solidFill>
                <a:schemeClr val="dk1"/>
              </a:solidFill>
            </a:endParaRPr>
          </a:p>
          <a:p>
            <a:pPr marL="0" lvl="0" indent="0" algn="l" rtl="0">
              <a:lnSpc>
                <a:spcPct val="90000"/>
              </a:lnSpc>
              <a:spcBef>
                <a:spcPts val="0"/>
              </a:spcBef>
              <a:spcAft>
                <a:spcPts val="0"/>
              </a:spcAft>
              <a:buClr>
                <a:schemeClr val="lt1"/>
              </a:buClr>
              <a:buSzPts val="2000"/>
              <a:buNone/>
            </a:pPr>
            <a:r>
              <a:rPr lang="en-GB" dirty="0">
                <a:solidFill>
                  <a:schemeClr val="dk1"/>
                </a:solidFill>
              </a:rPr>
              <a:t>4</a:t>
            </a:r>
            <a:r>
              <a:rPr lang="en-GB" baseline="30000" dirty="0">
                <a:solidFill>
                  <a:schemeClr val="dk1"/>
                </a:solidFill>
              </a:rPr>
              <a:t>th</a:t>
            </a:r>
            <a:r>
              <a:rPr lang="en-GB" dirty="0">
                <a:solidFill>
                  <a:schemeClr val="dk1"/>
                </a:solidFill>
              </a:rPr>
              <a:t> December 2023</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838200" y="497205"/>
            <a:ext cx="10515600" cy="126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b="1"/>
              <a:t>Our 1st EBR Conference</a:t>
            </a:r>
            <a:endParaRPr b="1"/>
          </a:p>
        </p:txBody>
      </p:sp>
      <p:sp>
        <p:nvSpPr>
          <p:cNvPr id="321" name="Google Shape;321;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GB">
                <a:solidFill>
                  <a:srgbClr val="CC0000"/>
                </a:solidFill>
              </a:rPr>
              <a:t>773</a:t>
            </a:r>
            <a:r>
              <a:rPr lang="en-GB"/>
              <a:t> registered participants from</a:t>
            </a:r>
            <a:endParaRPr/>
          </a:p>
          <a:p>
            <a:pPr marL="457200" lvl="0" indent="-342900" algn="l" rtl="0">
              <a:lnSpc>
                <a:spcPct val="90000"/>
              </a:lnSpc>
              <a:spcBef>
                <a:spcPts val="0"/>
              </a:spcBef>
              <a:spcAft>
                <a:spcPts val="0"/>
              </a:spcAft>
              <a:buSzPts val="1800"/>
              <a:buChar char="•"/>
            </a:pPr>
            <a:r>
              <a:rPr lang="en-GB">
                <a:solidFill>
                  <a:srgbClr val="CC0000"/>
                </a:solidFill>
              </a:rPr>
              <a:t>70 </a:t>
            </a:r>
            <a:r>
              <a:rPr lang="en-GB"/>
              <a:t>countries across</a:t>
            </a:r>
            <a:endParaRPr/>
          </a:p>
          <a:p>
            <a:pPr marL="457200" lvl="0" indent="-342900" algn="l" rtl="0">
              <a:lnSpc>
                <a:spcPct val="90000"/>
              </a:lnSpc>
              <a:spcBef>
                <a:spcPts val="0"/>
              </a:spcBef>
              <a:spcAft>
                <a:spcPts val="0"/>
              </a:spcAft>
              <a:buSzPts val="1800"/>
              <a:buChar char="•"/>
            </a:pPr>
            <a:r>
              <a:rPr lang="en-GB">
                <a:solidFill>
                  <a:srgbClr val="CC0000"/>
                </a:solidFill>
              </a:rPr>
              <a:t>6 </a:t>
            </a:r>
            <a:r>
              <a:rPr lang="en-GB"/>
              <a:t>continents</a:t>
            </a:r>
            <a:endParaRPr/>
          </a:p>
          <a:p>
            <a:pPr marL="457200" lvl="0" indent="-342900" algn="l" rtl="0">
              <a:lnSpc>
                <a:spcPct val="90000"/>
              </a:lnSpc>
              <a:spcBef>
                <a:spcPts val="0"/>
              </a:spcBef>
              <a:spcAft>
                <a:spcPts val="0"/>
              </a:spcAft>
              <a:buSzPts val="1800"/>
              <a:buChar char="•"/>
            </a:pPr>
            <a:r>
              <a:rPr lang="en-GB"/>
              <a:t>Top five countries:</a:t>
            </a:r>
            <a:endParaRPr/>
          </a:p>
          <a:p>
            <a:pPr marL="914400" lvl="0" indent="-342900" algn="l" rtl="0">
              <a:lnSpc>
                <a:spcPct val="90000"/>
              </a:lnSpc>
              <a:spcBef>
                <a:spcPts val="0"/>
              </a:spcBef>
              <a:spcAft>
                <a:spcPts val="0"/>
              </a:spcAft>
              <a:buSzPts val="1800"/>
              <a:buAutoNum type="arabicPeriod"/>
            </a:pPr>
            <a:r>
              <a:rPr lang="en-GB"/>
              <a:t>China: 312</a:t>
            </a:r>
            <a:endParaRPr/>
          </a:p>
          <a:p>
            <a:pPr marL="914400" lvl="0" indent="-342900" algn="l" rtl="0">
              <a:lnSpc>
                <a:spcPct val="90000"/>
              </a:lnSpc>
              <a:spcBef>
                <a:spcPts val="0"/>
              </a:spcBef>
              <a:spcAft>
                <a:spcPts val="0"/>
              </a:spcAft>
              <a:buSzPts val="1800"/>
              <a:buAutoNum type="arabicPeriod"/>
            </a:pPr>
            <a:r>
              <a:rPr lang="en-GB"/>
              <a:t>UK: 82</a:t>
            </a:r>
            <a:endParaRPr/>
          </a:p>
          <a:p>
            <a:pPr marL="914400" lvl="0" indent="-342900" algn="l" rtl="0">
              <a:lnSpc>
                <a:spcPct val="90000"/>
              </a:lnSpc>
              <a:spcBef>
                <a:spcPts val="0"/>
              </a:spcBef>
              <a:spcAft>
                <a:spcPts val="0"/>
              </a:spcAft>
              <a:buSzPts val="1800"/>
              <a:buAutoNum type="arabicPeriod"/>
            </a:pPr>
            <a:r>
              <a:rPr lang="en-GB"/>
              <a:t>Norway: 59</a:t>
            </a:r>
            <a:endParaRPr/>
          </a:p>
          <a:p>
            <a:pPr marL="914400" lvl="0" indent="-342900" algn="l" rtl="0">
              <a:lnSpc>
                <a:spcPct val="90000"/>
              </a:lnSpc>
              <a:spcBef>
                <a:spcPts val="0"/>
              </a:spcBef>
              <a:spcAft>
                <a:spcPts val="0"/>
              </a:spcAft>
              <a:buSzPts val="1800"/>
              <a:buAutoNum type="arabicPeriod"/>
            </a:pPr>
            <a:r>
              <a:rPr lang="en-GB"/>
              <a:t>Mexico: 36</a:t>
            </a:r>
            <a:endParaRPr/>
          </a:p>
          <a:p>
            <a:pPr marL="914400" lvl="0" indent="-342900" algn="l" rtl="0">
              <a:lnSpc>
                <a:spcPct val="90000"/>
              </a:lnSpc>
              <a:spcBef>
                <a:spcPts val="0"/>
              </a:spcBef>
              <a:spcAft>
                <a:spcPts val="0"/>
              </a:spcAft>
              <a:buSzPts val="1800"/>
              <a:buAutoNum type="arabicPeriod"/>
            </a:pPr>
            <a:r>
              <a:rPr lang="en-GB"/>
              <a:t>Spain: 18</a:t>
            </a:r>
            <a:endParaRPr/>
          </a:p>
        </p:txBody>
      </p:sp>
      <p:pic>
        <p:nvPicPr>
          <p:cNvPr id="322" name="Google Shape;322;p10"/>
          <p:cNvPicPr preferRelativeResize="0"/>
          <p:nvPr/>
        </p:nvPicPr>
        <p:blipFill rotWithShape="1">
          <a:blip r:embed="rId3">
            <a:alphaModFix/>
          </a:blip>
          <a:srcRect/>
          <a:stretch/>
        </p:blipFill>
        <p:spPr>
          <a:xfrm>
            <a:off x="4407228" y="2463349"/>
            <a:ext cx="7632375" cy="4111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2"/>
          <p:cNvSpPr txBox="1">
            <a:spLocks noGrp="1"/>
          </p:cNvSpPr>
          <p:nvPr>
            <p:ph type="title"/>
          </p:nvPr>
        </p:nvSpPr>
        <p:spPr>
          <a:xfrm>
            <a:off x="597568" y="141872"/>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dirty="0"/>
              <a:t>EBR Conferences:</a:t>
            </a:r>
            <a:br>
              <a:rPr lang="en-GB" dirty="0"/>
            </a:br>
            <a:r>
              <a:rPr lang="en-GB" dirty="0"/>
              <a:t>Our Amazing Plenary Speakers</a:t>
            </a:r>
            <a:endParaRPr dirty="0"/>
          </a:p>
        </p:txBody>
      </p:sp>
      <p:sp>
        <p:nvSpPr>
          <p:cNvPr id="346" name="Google Shape;346;p12"/>
          <p:cNvSpPr txBox="1">
            <a:spLocks noGrp="1"/>
          </p:cNvSpPr>
          <p:nvPr>
            <p:ph type="body" idx="1"/>
          </p:nvPr>
        </p:nvSpPr>
        <p:spPr>
          <a:xfrm>
            <a:off x="522261" y="2527086"/>
            <a:ext cx="1154835" cy="3423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GB" sz="1200"/>
              <a:t>Hans Lund*</a:t>
            </a:r>
            <a:endParaRPr sz="1200"/>
          </a:p>
        </p:txBody>
      </p:sp>
      <p:pic>
        <p:nvPicPr>
          <p:cNvPr id="347" name="Google Shape;347;p12"/>
          <p:cNvPicPr preferRelativeResize="0"/>
          <p:nvPr/>
        </p:nvPicPr>
        <p:blipFill rotWithShape="1">
          <a:blip r:embed="rId3">
            <a:alphaModFix/>
          </a:blip>
          <a:srcRect/>
          <a:stretch/>
        </p:blipFill>
        <p:spPr>
          <a:xfrm>
            <a:off x="473869" y="1570675"/>
            <a:ext cx="976851" cy="1081221"/>
          </a:xfrm>
          <a:prstGeom prst="rect">
            <a:avLst/>
          </a:prstGeom>
          <a:noFill/>
          <a:ln>
            <a:noFill/>
          </a:ln>
        </p:spPr>
      </p:pic>
      <p:pic>
        <p:nvPicPr>
          <p:cNvPr id="348" name="Google Shape;348;p12"/>
          <p:cNvPicPr preferRelativeResize="0"/>
          <p:nvPr/>
        </p:nvPicPr>
        <p:blipFill rotWithShape="1">
          <a:blip r:embed="rId4">
            <a:alphaModFix/>
          </a:blip>
          <a:srcRect/>
          <a:stretch/>
        </p:blipFill>
        <p:spPr>
          <a:xfrm>
            <a:off x="4539838" y="3541546"/>
            <a:ext cx="913910" cy="1081221"/>
          </a:xfrm>
          <a:prstGeom prst="rect">
            <a:avLst/>
          </a:prstGeom>
          <a:noFill/>
          <a:ln>
            <a:noFill/>
          </a:ln>
        </p:spPr>
      </p:pic>
      <p:sp>
        <p:nvSpPr>
          <p:cNvPr id="349" name="Google Shape;349;p12"/>
          <p:cNvSpPr txBox="1"/>
          <p:nvPr/>
        </p:nvSpPr>
        <p:spPr>
          <a:xfrm>
            <a:off x="4321882" y="4496279"/>
            <a:ext cx="1652918"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Rieke van der Graaf</a:t>
            </a:r>
            <a:endParaRPr/>
          </a:p>
        </p:txBody>
      </p:sp>
      <p:pic>
        <p:nvPicPr>
          <p:cNvPr id="350" name="Google Shape;350;p12"/>
          <p:cNvPicPr preferRelativeResize="0"/>
          <p:nvPr/>
        </p:nvPicPr>
        <p:blipFill rotWithShape="1">
          <a:blip r:embed="rId5">
            <a:alphaModFix/>
          </a:blip>
          <a:srcRect l="10055" r="8027"/>
          <a:stretch/>
        </p:blipFill>
        <p:spPr>
          <a:xfrm>
            <a:off x="529804" y="4908298"/>
            <a:ext cx="885711" cy="1081221"/>
          </a:xfrm>
          <a:prstGeom prst="rect">
            <a:avLst/>
          </a:prstGeom>
          <a:noFill/>
          <a:ln>
            <a:noFill/>
          </a:ln>
        </p:spPr>
      </p:pic>
      <p:sp>
        <p:nvSpPr>
          <p:cNvPr id="351" name="Google Shape;351;p12"/>
          <p:cNvSpPr txBox="1"/>
          <p:nvPr/>
        </p:nvSpPr>
        <p:spPr>
          <a:xfrm>
            <a:off x="473869" y="5867279"/>
            <a:ext cx="1124641"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Michel Shamy</a:t>
            </a:r>
            <a:endParaRPr/>
          </a:p>
        </p:txBody>
      </p:sp>
      <p:pic>
        <p:nvPicPr>
          <p:cNvPr id="352" name="Google Shape;352;p12"/>
          <p:cNvPicPr preferRelativeResize="0"/>
          <p:nvPr/>
        </p:nvPicPr>
        <p:blipFill rotWithShape="1">
          <a:blip r:embed="rId6">
            <a:alphaModFix/>
          </a:blip>
          <a:srcRect l="11782" r="12660"/>
          <a:stretch/>
        </p:blipFill>
        <p:spPr>
          <a:xfrm>
            <a:off x="3270136" y="1570675"/>
            <a:ext cx="816949" cy="1081221"/>
          </a:xfrm>
          <a:prstGeom prst="rect">
            <a:avLst/>
          </a:prstGeom>
          <a:noFill/>
          <a:ln>
            <a:noFill/>
          </a:ln>
        </p:spPr>
      </p:pic>
      <p:sp>
        <p:nvSpPr>
          <p:cNvPr id="353" name="Google Shape;353;p12"/>
          <p:cNvSpPr txBox="1"/>
          <p:nvPr/>
        </p:nvSpPr>
        <p:spPr>
          <a:xfrm>
            <a:off x="3270136" y="2546453"/>
            <a:ext cx="1124641"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Livia Puljak*</a:t>
            </a:r>
            <a:endParaRPr/>
          </a:p>
        </p:txBody>
      </p:sp>
      <p:pic>
        <p:nvPicPr>
          <p:cNvPr id="354" name="Google Shape;354;p12"/>
          <p:cNvPicPr preferRelativeResize="0"/>
          <p:nvPr/>
        </p:nvPicPr>
        <p:blipFill rotWithShape="1">
          <a:blip r:embed="rId7">
            <a:alphaModFix/>
          </a:blip>
          <a:srcRect l="10204" r="11212"/>
          <a:stretch/>
        </p:blipFill>
        <p:spPr>
          <a:xfrm>
            <a:off x="1926558" y="3593421"/>
            <a:ext cx="849665" cy="1081222"/>
          </a:xfrm>
          <a:prstGeom prst="rect">
            <a:avLst/>
          </a:prstGeom>
          <a:noFill/>
          <a:ln>
            <a:noFill/>
          </a:ln>
        </p:spPr>
      </p:pic>
      <p:sp>
        <p:nvSpPr>
          <p:cNvPr id="355" name="Google Shape;355;p12"/>
          <p:cNvSpPr txBox="1"/>
          <p:nvPr/>
        </p:nvSpPr>
        <p:spPr>
          <a:xfrm>
            <a:off x="1903473" y="4565952"/>
            <a:ext cx="1124641"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Alex Sutton</a:t>
            </a:r>
            <a:endParaRPr/>
          </a:p>
        </p:txBody>
      </p:sp>
      <p:pic>
        <p:nvPicPr>
          <p:cNvPr id="356" name="Google Shape;356;p12"/>
          <p:cNvPicPr preferRelativeResize="0"/>
          <p:nvPr/>
        </p:nvPicPr>
        <p:blipFill rotWithShape="1">
          <a:blip r:embed="rId8">
            <a:alphaModFix/>
          </a:blip>
          <a:srcRect l="11954" r="5658"/>
          <a:stretch/>
        </p:blipFill>
        <p:spPr>
          <a:xfrm>
            <a:off x="4539838" y="2003106"/>
            <a:ext cx="888426" cy="1078330"/>
          </a:xfrm>
          <a:prstGeom prst="rect">
            <a:avLst/>
          </a:prstGeom>
          <a:noFill/>
          <a:ln>
            <a:noFill/>
          </a:ln>
        </p:spPr>
      </p:pic>
      <p:sp>
        <p:nvSpPr>
          <p:cNvPr id="357" name="Google Shape;357;p12"/>
          <p:cNvSpPr txBox="1"/>
          <p:nvPr/>
        </p:nvSpPr>
        <p:spPr>
          <a:xfrm>
            <a:off x="4493658" y="2982727"/>
            <a:ext cx="1124641"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Dawid Pieper*</a:t>
            </a:r>
            <a:endParaRPr/>
          </a:p>
        </p:txBody>
      </p:sp>
      <p:pic>
        <p:nvPicPr>
          <p:cNvPr id="358" name="Google Shape;358;p12"/>
          <p:cNvPicPr preferRelativeResize="0"/>
          <p:nvPr/>
        </p:nvPicPr>
        <p:blipFill rotWithShape="1">
          <a:blip r:embed="rId9">
            <a:alphaModFix/>
          </a:blip>
          <a:srcRect l="13243" r="18012" b="10961"/>
          <a:stretch/>
        </p:blipFill>
        <p:spPr>
          <a:xfrm>
            <a:off x="3270136" y="3219630"/>
            <a:ext cx="832556" cy="1078331"/>
          </a:xfrm>
          <a:prstGeom prst="rect">
            <a:avLst/>
          </a:prstGeom>
          <a:noFill/>
          <a:ln>
            <a:noFill/>
          </a:ln>
        </p:spPr>
      </p:pic>
      <p:sp>
        <p:nvSpPr>
          <p:cNvPr id="359" name="Google Shape;359;p12"/>
          <p:cNvSpPr txBox="1"/>
          <p:nvPr/>
        </p:nvSpPr>
        <p:spPr>
          <a:xfrm>
            <a:off x="2918066" y="4189259"/>
            <a:ext cx="1536696"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Lawrence Mbuagbaw</a:t>
            </a:r>
            <a:endParaRPr/>
          </a:p>
        </p:txBody>
      </p:sp>
      <p:pic>
        <p:nvPicPr>
          <p:cNvPr id="360" name="Google Shape;360;p12"/>
          <p:cNvPicPr preferRelativeResize="0"/>
          <p:nvPr/>
        </p:nvPicPr>
        <p:blipFill rotWithShape="1">
          <a:blip r:embed="rId10">
            <a:alphaModFix/>
          </a:blip>
          <a:srcRect l="13056" r="10923"/>
          <a:stretch/>
        </p:blipFill>
        <p:spPr>
          <a:xfrm>
            <a:off x="562779" y="3219225"/>
            <a:ext cx="819759" cy="1078331"/>
          </a:xfrm>
          <a:prstGeom prst="rect">
            <a:avLst/>
          </a:prstGeom>
          <a:noFill/>
          <a:ln>
            <a:noFill/>
          </a:ln>
        </p:spPr>
      </p:pic>
      <p:sp>
        <p:nvSpPr>
          <p:cNvPr id="361" name="Google Shape;361;p12"/>
          <p:cNvSpPr txBox="1"/>
          <p:nvPr/>
        </p:nvSpPr>
        <p:spPr>
          <a:xfrm>
            <a:off x="410389" y="4168190"/>
            <a:ext cx="1124641"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Daeria Lawson</a:t>
            </a:r>
            <a:endParaRPr/>
          </a:p>
        </p:txBody>
      </p:sp>
      <p:pic>
        <p:nvPicPr>
          <p:cNvPr id="362" name="Google Shape;362;p12"/>
          <p:cNvPicPr preferRelativeResize="0"/>
          <p:nvPr/>
        </p:nvPicPr>
        <p:blipFill rotWithShape="1">
          <a:blip r:embed="rId11">
            <a:alphaModFix/>
          </a:blip>
          <a:srcRect l="10862" r="15940" b="5840"/>
          <a:stretch/>
        </p:blipFill>
        <p:spPr>
          <a:xfrm>
            <a:off x="1939551" y="5218401"/>
            <a:ext cx="841754" cy="1078330"/>
          </a:xfrm>
          <a:prstGeom prst="rect">
            <a:avLst/>
          </a:prstGeom>
          <a:noFill/>
          <a:ln>
            <a:noFill/>
          </a:ln>
        </p:spPr>
      </p:pic>
      <p:sp>
        <p:nvSpPr>
          <p:cNvPr id="363" name="Google Shape;363;p12"/>
          <p:cNvSpPr txBox="1"/>
          <p:nvPr/>
        </p:nvSpPr>
        <p:spPr>
          <a:xfrm>
            <a:off x="1726940" y="6222251"/>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Jeremy Grimshaw</a:t>
            </a:r>
            <a:endParaRPr/>
          </a:p>
        </p:txBody>
      </p:sp>
      <p:pic>
        <p:nvPicPr>
          <p:cNvPr id="364" name="Google Shape;364;p12"/>
          <p:cNvPicPr preferRelativeResize="0"/>
          <p:nvPr/>
        </p:nvPicPr>
        <p:blipFill rotWithShape="1">
          <a:blip r:embed="rId12">
            <a:alphaModFix/>
          </a:blip>
          <a:srcRect l="17158" r="6714"/>
          <a:stretch/>
        </p:blipFill>
        <p:spPr>
          <a:xfrm>
            <a:off x="1954606" y="1958753"/>
            <a:ext cx="816949" cy="1078330"/>
          </a:xfrm>
          <a:prstGeom prst="rect">
            <a:avLst/>
          </a:prstGeom>
          <a:noFill/>
          <a:ln>
            <a:noFill/>
          </a:ln>
        </p:spPr>
      </p:pic>
      <p:sp>
        <p:nvSpPr>
          <p:cNvPr id="365" name="Google Shape;365;p12"/>
          <p:cNvSpPr txBox="1"/>
          <p:nvPr/>
        </p:nvSpPr>
        <p:spPr>
          <a:xfrm>
            <a:off x="1782803" y="2936865"/>
            <a:ext cx="1252563"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Karen Robinson*</a:t>
            </a:r>
            <a:endParaRPr/>
          </a:p>
        </p:txBody>
      </p:sp>
      <p:sp>
        <p:nvSpPr>
          <p:cNvPr id="366" name="Google Shape;366;p12"/>
          <p:cNvSpPr txBox="1"/>
          <p:nvPr/>
        </p:nvSpPr>
        <p:spPr>
          <a:xfrm>
            <a:off x="10652734" y="5428414"/>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 EVBRES members</a:t>
            </a:r>
            <a:endParaRPr/>
          </a:p>
        </p:txBody>
      </p:sp>
      <p:pic>
        <p:nvPicPr>
          <p:cNvPr id="367" name="Google Shape;367;p12"/>
          <p:cNvPicPr preferRelativeResize="0"/>
          <p:nvPr/>
        </p:nvPicPr>
        <p:blipFill rotWithShape="1">
          <a:blip r:embed="rId13">
            <a:alphaModFix/>
          </a:blip>
          <a:srcRect l="12505" r="8780"/>
          <a:stretch/>
        </p:blipFill>
        <p:spPr>
          <a:xfrm>
            <a:off x="3240725" y="4845816"/>
            <a:ext cx="848808" cy="1078330"/>
          </a:xfrm>
          <a:prstGeom prst="rect">
            <a:avLst/>
          </a:prstGeom>
          <a:noFill/>
          <a:ln>
            <a:noFill/>
          </a:ln>
        </p:spPr>
      </p:pic>
      <p:sp>
        <p:nvSpPr>
          <p:cNvPr id="368" name="Google Shape;368;p12"/>
          <p:cNvSpPr txBox="1"/>
          <p:nvPr/>
        </p:nvSpPr>
        <p:spPr>
          <a:xfrm>
            <a:off x="3070895" y="5845558"/>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Per Olav Vandvik</a:t>
            </a:r>
            <a:endParaRPr/>
          </a:p>
        </p:txBody>
      </p:sp>
      <p:pic>
        <p:nvPicPr>
          <p:cNvPr id="369" name="Google Shape;369;p12"/>
          <p:cNvPicPr preferRelativeResize="0"/>
          <p:nvPr/>
        </p:nvPicPr>
        <p:blipFill rotWithShape="1">
          <a:blip r:embed="rId14">
            <a:alphaModFix/>
          </a:blip>
          <a:srcRect l="26537"/>
          <a:stretch/>
        </p:blipFill>
        <p:spPr>
          <a:xfrm>
            <a:off x="5855368" y="1573566"/>
            <a:ext cx="792175" cy="1078330"/>
          </a:xfrm>
          <a:prstGeom prst="rect">
            <a:avLst/>
          </a:prstGeom>
          <a:noFill/>
          <a:ln>
            <a:noFill/>
          </a:ln>
        </p:spPr>
      </p:pic>
      <p:sp>
        <p:nvSpPr>
          <p:cNvPr id="370" name="Google Shape;370;p12"/>
          <p:cNvSpPr txBox="1"/>
          <p:nvPr/>
        </p:nvSpPr>
        <p:spPr>
          <a:xfrm>
            <a:off x="5745507" y="2577899"/>
            <a:ext cx="1124641"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Jennifer Yost*</a:t>
            </a:r>
            <a:endParaRPr/>
          </a:p>
        </p:txBody>
      </p:sp>
      <p:pic>
        <p:nvPicPr>
          <p:cNvPr id="371" name="Google Shape;371;p12"/>
          <p:cNvPicPr preferRelativeResize="0"/>
          <p:nvPr/>
        </p:nvPicPr>
        <p:blipFill rotWithShape="1">
          <a:blip r:embed="rId15">
            <a:alphaModFix/>
          </a:blip>
          <a:srcRect l="26538" r="6686" b="7212"/>
          <a:stretch/>
        </p:blipFill>
        <p:spPr>
          <a:xfrm>
            <a:off x="4548953" y="5143921"/>
            <a:ext cx="776041" cy="1078330"/>
          </a:xfrm>
          <a:prstGeom prst="rect">
            <a:avLst/>
          </a:prstGeom>
          <a:noFill/>
          <a:ln>
            <a:noFill/>
          </a:ln>
        </p:spPr>
      </p:pic>
      <p:sp>
        <p:nvSpPr>
          <p:cNvPr id="372" name="Google Shape;372;p12"/>
          <p:cNvSpPr txBox="1"/>
          <p:nvPr/>
        </p:nvSpPr>
        <p:spPr>
          <a:xfrm>
            <a:off x="4194411" y="6178010"/>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Jennifer Johannesen</a:t>
            </a:r>
            <a:endParaRPr/>
          </a:p>
        </p:txBody>
      </p:sp>
      <p:pic>
        <p:nvPicPr>
          <p:cNvPr id="373" name="Google Shape;373;p12"/>
          <p:cNvPicPr preferRelativeResize="0"/>
          <p:nvPr/>
        </p:nvPicPr>
        <p:blipFill rotWithShape="1">
          <a:blip r:embed="rId16">
            <a:alphaModFix/>
          </a:blip>
          <a:srcRect l="7978" r="7334"/>
          <a:stretch/>
        </p:blipFill>
        <p:spPr>
          <a:xfrm>
            <a:off x="5794853" y="4845816"/>
            <a:ext cx="913204" cy="1078330"/>
          </a:xfrm>
          <a:prstGeom prst="rect">
            <a:avLst/>
          </a:prstGeom>
          <a:noFill/>
          <a:ln>
            <a:noFill/>
          </a:ln>
        </p:spPr>
      </p:pic>
      <p:sp>
        <p:nvSpPr>
          <p:cNvPr id="374" name="Google Shape;374;p12"/>
          <p:cNvSpPr txBox="1"/>
          <p:nvPr/>
        </p:nvSpPr>
        <p:spPr>
          <a:xfrm>
            <a:off x="5453748" y="5840611"/>
            <a:ext cx="1652918"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Heather Munthe-Kaas</a:t>
            </a:r>
            <a:endParaRPr/>
          </a:p>
        </p:txBody>
      </p:sp>
      <p:pic>
        <p:nvPicPr>
          <p:cNvPr id="375" name="Google Shape;375;p12"/>
          <p:cNvPicPr preferRelativeResize="0"/>
          <p:nvPr/>
        </p:nvPicPr>
        <p:blipFill rotWithShape="1">
          <a:blip r:embed="rId17">
            <a:alphaModFix/>
          </a:blip>
          <a:srcRect l="9273" r="12011"/>
          <a:stretch/>
        </p:blipFill>
        <p:spPr>
          <a:xfrm>
            <a:off x="8354056" y="1562510"/>
            <a:ext cx="848808" cy="1078330"/>
          </a:xfrm>
          <a:prstGeom prst="rect">
            <a:avLst/>
          </a:prstGeom>
          <a:noFill/>
          <a:ln>
            <a:noFill/>
          </a:ln>
        </p:spPr>
      </p:pic>
      <p:sp>
        <p:nvSpPr>
          <p:cNvPr id="376" name="Google Shape;376;p12"/>
          <p:cNvSpPr txBox="1"/>
          <p:nvPr/>
        </p:nvSpPr>
        <p:spPr>
          <a:xfrm>
            <a:off x="8264324" y="2547608"/>
            <a:ext cx="1201549"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Gabriel Rada*</a:t>
            </a:r>
            <a:endParaRPr/>
          </a:p>
        </p:txBody>
      </p:sp>
      <p:pic>
        <p:nvPicPr>
          <p:cNvPr id="377" name="Google Shape;377;p12"/>
          <p:cNvPicPr preferRelativeResize="0"/>
          <p:nvPr/>
        </p:nvPicPr>
        <p:blipFill rotWithShape="1">
          <a:blip r:embed="rId18">
            <a:alphaModFix/>
          </a:blip>
          <a:srcRect l="10073" r="11212"/>
          <a:stretch/>
        </p:blipFill>
        <p:spPr>
          <a:xfrm>
            <a:off x="7102963" y="1958753"/>
            <a:ext cx="848808" cy="1078330"/>
          </a:xfrm>
          <a:prstGeom prst="rect">
            <a:avLst/>
          </a:prstGeom>
          <a:noFill/>
          <a:ln>
            <a:noFill/>
          </a:ln>
        </p:spPr>
      </p:pic>
      <p:sp>
        <p:nvSpPr>
          <p:cNvPr id="378" name="Google Shape;378;p12"/>
          <p:cNvSpPr txBox="1"/>
          <p:nvPr/>
        </p:nvSpPr>
        <p:spPr>
          <a:xfrm>
            <a:off x="7038908" y="2982727"/>
            <a:ext cx="1201549"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Guy Tsafnat*</a:t>
            </a:r>
            <a:endParaRPr/>
          </a:p>
        </p:txBody>
      </p:sp>
      <p:pic>
        <p:nvPicPr>
          <p:cNvPr id="379" name="Google Shape;379;p12"/>
          <p:cNvPicPr preferRelativeResize="0"/>
          <p:nvPr/>
        </p:nvPicPr>
        <p:blipFill rotWithShape="1">
          <a:blip r:embed="rId19">
            <a:alphaModFix/>
          </a:blip>
          <a:srcRect l="15902" r="16918" b="15982"/>
          <a:stretch/>
        </p:blipFill>
        <p:spPr>
          <a:xfrm>
            <a:off x="5820350" y="3219630"/>
            <a:ext cx="862209" cy="1078331"/>
          </a:xfrm>
          <a:prstGeom prst="rect">
            <a:avLst/>
          </a:prstGeom>
          <a:noFill/>
          <a:ln>
            <a:noFill/>
          </a:ln>
        </p:spPr>
      </p:pic>
      <p:sp>
        <p:nvSpPr>
          <p:cNvPr id="380" name="Google Shape;380;p12"/>
          <p:cNvSpPr txBox="1"/>
          <p:nvPr/>
        </p:nvSpPr>
        <p:spPr>
          <a:xfrm>
            <a:off x="5621948" y="4215416"/>
            <a:ext cx="1652918"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Maureen Dobbins</a:t>
            </a:r>
            <a:endParaRPr/>
          </a:p>
        </p:txBody>
      </p:sp>
      <p:pic>
        <p:nvPicPr>
          <p:cNvPr id="381" name="Google Shape;381;p12"/>
          <p:cNvPicPr preferRelativeResize="0"/>
          <p:nvPr/>
        </p:nvPicPr>
        <p:blipFill rotWithShape="1">
          <a:blip r:embed="rId20">
            <a:alphaModFix/>
          </a:blip>
          <a:srcRect l="38884" b="13740"/>
          <a:stretch/>
        </p:blipFill>
        <p:spPr>
          <a:xfrm>
            <a:off x="7138457" y="3539850"/>
            <a:ext cx="764003" cy="1078330"/>
          </a:xfrm>
          <a:prstGeom prst="rect">
            <a:avLst/>
          </a:prstGeom>
          <a:noFill/>
          <a:ln>
            <a:noFill/>
          </a:ln>
        </p:spPr>
      </p:pic>
      <p:sp>
        <p:nvSpPr>
          <p:cNvPr id="382" name="Google Shape;382;p12"/>
          <p:cNvSpPr txBox="1"/>
          <p:nvPr/>
        </p:nvSpPr>
        <p:spPr>
          <a:xfrm>
            <a:off x="7049162" y="4534968"/>
            <a:ext cx="1652918"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Taryn Young</a:t>
            </a:r>
            <a:endParaRPr/>
          </a:p>
        </p:txBody>
      </p:sp>
      <p:pic>
        <p:nvPicPr>
          <p:cNvPr id="383" name="Google Shape;383;p12"/>
          <p:cNvPicPr preferRelativeResize="0"/>
          <p:nvPr/>
        </p:nvPicPr>
        <p:blipFill rotWithShape="1">
          <a:blip r:embed="rId21">
            <a:alphaModFix/>
          </a:blip>
          <a:srcRect l="11972" r="15446" b="12011"/>
          <a:stretch/>
        </p:blipFill>
        <p:spPr>
          <a:xfrm>
            <a:off x="9605149" y="1958753"/>
            <a:ext cx="889488" cy="1078330"/>
          </a:xfrm>
          <a:prstGeom prst="rect">
            <a:avLst/>
          </a:prstGeom>
          <a:noFill/>
          <a:ln>
            <a:noFill/>
          </a:ln>
        </p:spPr>
      </p:pic>
      <p:sp>
        <p:nvSpPr>
          <p:cNvPr id="384" name="Google Shape;384;p12"/>
          <p:cNvSpPr txBox="1"/>
          <p:nvPr/>
        </p:nvSpPr>
        <p:spPr>
          <a:xfrm>
            <a:off x="9468001" y="2982709"/>
            <a:ext cx="1230574"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Jong Wook Ban*</a:t>
            </a:r>
            <a:endParaRPr/>
          </a:p>
        </p:txBody>
      </p:sp>
      <p:pic>
        <p:nvPicPr>
          <p:cNvPr id="385" name="Google Shape;385;p12"/>
          <p:cNvPicPr preferRelativeResize="0"/>
          <p:nvPr/>
        </p:nvPicPr>
        <p:blipFill rotWithShape="1">
          <a:blip r:embed="rId22">
            <a:alphaModFix/>
          </a:blip>
          <a:srcRect l="16004" r="5336"/>
          <a:stretch/>
        </p:blipFill>
        <p:spPr>
          <a:xfrm>
            <a:off x="10896922" y="1560327"/>
            <a:ext cx="840598" cy="1078330"/>
          </a:xfrm>
          <a:prstGeom prst="rect">
            <a:avLst/>
          </a:prstGeom>
          <a:noFill/>
          <a:ln>
            <a:noFill/>
          </a:ln>
        </p:spPr>
      </p:pic>
      <p:sp>
        <p:nvSpPr>
          <p:cNvPr id="386" name="Google Shape;386;p12"/>
          <p:cNvSpPr txBox="1"/>
          <p:nvPr/>
        </p:nvSpPr>
        <p:spPr>
          <a:xfrm>
            <a:off x="10856242" y="2570217"/>
            <a:ext cx="1049431"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Mike Clarke*</a:t>
            </a:r>
            <a:endParaRPr/>
          </a:p>
        </p:txBody>
      </p:sp>
      <p:pic>
        <p:nvPicPr>
          <p:cNvPr id="387" name="Google Shape;387;p12"/>
          <p:cNvPicPr preferRelativeResize="0"/>
          <p:nvPr/>
        </p:nvPicPr>
        <p:blipFill rotWithShape="1">
          <a:blip r:embed="rId23">
            <a:alphaModFix/>
          </a:blip>
          <a:srcRect l="9873" r="15289"/>
          <a:stretch/>
        </p:blipFill>
        <p:spPr>
          <a:xfrm>
            <a:off x="8387441" y="3224147"/>
            <a:ext cx="807309" cy="1078746"/>
          </a:xfrm>
          <a:prstGeom prst="rect">
            <a:avLst/>
          </a:prstGeom>
          <a:noFill/>
          <a:ln>
            <a:noFill/>
          </a:ln>
        </p:spPr>
      </p:pic>
      <p:sp>
        <p:nvSpPr>
          <p:cNvPr id="388" name="Google Shape;388;p12"/>
          <p:cNvSpPr txBox="1"/>
          <p:nvPr/>
        </p:nvSpPr>
        <p:spPr>
          <a:xfrm>
            <a:off x="8275431" y="4250166"/>
            <a:ext cx="1652918"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Paul Glasziou</a:t>
            </a:r>
            <a:endParaRPr/>
          </a:p>
        </p:txBody>
      </p:sp>
      <p:pic>
        <p:nvPicPr>
          <p:cNvPr id="389" name="Google Shape;389;p12"/>
          <p:cNvPicPr preferRelativeResize="0"/>
          <p:nvPr/>
        </p:nvPicPr>
        <p:blipFill rotWithShape="1">
          <a:blip r:embed="rId24">
            <a:alphaModFix/>
          </a:blip>
          <a:srcRect l="17330" r="8095"/>
          <a:stretch/>
        </p:blipFill>
        <p:spPr>
          <a:xfrm>
            <a:off x="7102963" y="5146359"/>
            <a:ext cx="804149" cy="1078330"/>
          </a:xfrm>
          <a:prstGeom prst="rect">
            <a:avLst/>
          </a:prstGeom>
          <a:noFill/>
          <a:ln>
            <a:noFill/>
          </a:ln>
        </p:spPr>
      </p:pic>
      <p:sp>
        <p:nvSpPr>
          <p:cNvPr id="390" name="Google Shape;390;p12"/>
          <p:cNvSpPr txBox="1"/>
          <p:nvPr/>
        </p:nvSpPr>
        <p:spPr>
          <a:xfrm>
            <a:off x="7049162" y="6142722"/>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Joeri Tijdink</a:t>
            </a:r>
            <a:endParaRPr/>
          </a:p>
        </p:txBody>
      </p:sp>
      <p:pic>
        <p:nvPicPr>
          <p:cNvPr id="391" name="Google Shape;391;p12"/>
          <p:cNvPicPr preferRelativeResize="0"/>
          <p:nvPr/>
        </p:nvPicPr>
        <p:blipFill rotWithShape="1">
          <a:blip r:embed="rId25">
            <a:alphaModFix/>
          </a:blip>
          <a:srcRect l="14044" r="14711"/>
          <a:stretch/>
        </p:blipFill>
        <p:spPr>
          <a:xfrm>
            <a:off x="9675966" y="5143921"/>
            <a:ext cx="768262" cy="1078330"/>
          </a:xfrm>
          <a:prstGeom prst="rect">
            <a:avLst/>
          </a:prstGeom>
          <a:noFill/>
          <a:ln>
            <a:noFill/>
          </a:ln>
        </p:spPr>
      </p:pic>
      <p:sp>
        <p:nvSpPr>
          <p:cNvPr id="392" name="Google Shape;392;p12"/>
          <p:cNvSpPr txBox="1"/>
          <p:nvPr/>
        </p:nvSpPr>
        <p:spPr>
          <a:xfrm>
            <a:off x="9556327" y="6125558"/>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James Barker</a:t>
            </a:r>
            <a:endParaRPr/>
          </a:p>
        </p:txBody>
      </p:sp>
      <p:pic>
        <p:nvPicPr>
          <p:cNvPr id="393" name="Google Shape;393;p12"/>
          <p:cNvPicPr preferRelativeResize="0"/>
          <p:nvPr/>
        </p:nvPicPr>
        <p:blipFill rotWithShape="1">
          <a:blip r:embed="rId26">
            <a:alphaModFix/>
          </a:blip>
          <a:srcRect l="12374" r="9313"/>
          <a:stretch/>
        </p:blipFill>
        <p:spPr>
          <a:xfrm>
            <a:off x="9627504" y="3539850"/>
            <a:ext cx="844777" cy="1078746"/>
          </a:xfrm>
          <a:prstGeom prst="rect">
            <a:avLst/>
          </a:prstGeom>
          <a:noFill/>
          <a:ln>
            <a:noFill/>
          </a:ln>
        </p:spPr>
      </p:pic>
      <p:sp>
        <p:nvSpPr>
          <p:cNvPr id="394" name="Google Shape;394;p12"/>
          <p:cNvSpPr txBox="1"/>
          <p:nvPr/>
        </p:nvSpPr>
        <p:spPr>
          <a:xfrm>
            <a:off x="9537219" y="4531605"/>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Lesley Stewart</a:t>
            </a:r>
            <a:endParaRPr/>
          </a:p>
        </p:txBody>
      </p:sp>
      <p:pic>
        <p:nvPicPr>
          <p:cNvPr id="395" name="Google Shape;395;p12"/>
          <p:cNvPicPr preferRelativeResize="0"/>
          <p:nvPr/>
        </p:nvPicPr>
        <p:blipFill rotWithShape="1">
          <a:blip r:embed="rId27">
            <a:alphaModFix/>
          </a:blip>
          <a:srcRect l="9514" r="13528"/>
          <a:stretch/>
        </p:blipFill>
        <p:spPr>
          <a:xfrm>
            <a:off x="8379992" y="4836268"/>
            <a:ext cx="829844" cy="1078330"/>
          </a:xfrm>
          <a:prstGeom prst="rect">
            <a:avLst/>
          </a:prstGeom>
          <a:noFill/>
          <a:ln>
            <a:noFill/>
          </a:ln>
        </p:spPr>
      </p:pic>
      <p:sp>
        <p:nvSpPr>
          <p:cNvPr id="396" name="Google Shape;396;p12"/>
          <p:cNvSpPr txBox="1"/>
          <p:nvPr/>
        </p:nvSpPr>
        <p:spPr>
          <a:xfrm>
            <a:off x="8181948" y="5833373"/>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Arianne Verhagen</a:t>
            </a:r>
            <a:endParaRPr/>
          </a:p>
        </p:txBody>
      </p:sp>
      <p:pic>
        <p:nvPicPr>
          <p:cNvPr id="397" name="Google Shape;397;p12"/>
          <p:cNvPicPr preferRelativeResize="0"/>
          <p:nvPr/>
        </p:nvPicPr>
        <p:blipFill rotWithShape="1">
          <a:blip r:embed="rId28">
            <a:alphaModFix/>
          </a:blip>
          <a:srcRect l="22885" r="4210"/>
          <a:stretch/>
        </p:blipFill>
        <p:spPr>
          <a:xfrm>
            <a:off x="10923988" y="3227671"/>
            <a:ext cx="786466" cy="1078746"/>
          </a:xfrm>
          <a:prstGeom prst="rect">
            <a:avLst/>
          </a:prstGeom>
          <a:noFill/>
          <a:ln>
            <a:noFill/>
          </a:ln>
        </p:spPr>
      </p:pic>
      <p:sp>
        <p:nvSpPr>
          <p:cNvPr id="398" name="Google Shape;398;p12"/>
          <p:cNvSpPr txBox="1"/>
          <p:nvPr/>
        </p:nvSpPr>
        <p:spPr>
          <a:xfrm>
            <a:off x="10740827" y="4232128"/>
            <a:ext cx="1456445" cy="342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800"/>
              <a:buFont typeface="Arial"/>
              <a:buNone/>
            </a:pPr>
            <a:r>
              <a:rPr lang="en-GB" sz="1200" b="0" i="0" u="none" strike="noStrike" cap="none">
                <a:solidFill>
                  <a:schemeClr val="dk1"/>
                </a:solidFill>
                <a:latin typeface="Calibri"/>
                <a:ea typeface="Calibri"/>
                <a:cs typeface="Calibri"/>
                <a:sym typeface="Calibri"/>
              </a:rPr>
              <a:t>Julian Savulescu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13"/>
          <p:cNvPicPr preferRelativeResize="0"/>
          <p:nvPr/>
        </p:nvPicPr>
        <p:blipFill rotWithShape="1">
          <a:blip r:embed="rId3">
            <a:alphaModFix/>
          </a:blip>
          <a:srcRect/>
          <a:stretch/>
        </p:blipFill>
        <p:spPr>
          <a:xfrm>
            <a:off x="7246820" y="4196399"/>
            <a:ext cx="4590427" cy="2129024"/>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sp>
        <p:nvSpPr>
          <p:cNvPr id="404" name="Google Shape;404;p13"/>
          <p:cNvSpPr txBox="1">
            <a:spLocks noGrp="1"/>
          </p:cNvSpPr>
          <p:nvPr>
            <p:ph type="title"/>
          </p:nvPr>
        </p:nvSpPr>
        <p:spPr>
          <a:xfrm>
            <a:off x="234536" y="106719"/>
            <a:ext cx="907083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sz="3200" b="1">
                <a:solidFill>
                  <a:srgbClr val="222222"/>
                </a:solidFill>
                <a:latin typeface="Arial"/>
                <a:ea typeface="Arial"/>
                <a:cs typeface="Arial"/>
                <a:sym typeface="Arial"/>
              </a:rPr>
              <a:t>5 EBR articles published in the Journal of Clinical Epidemiology</a:t>
            </a:r>
            <a:endParaRPr sz="3200" b="1"/>
          </a:p>
        </p:txBody>
      </p:sp>
      <p:sp>
        <p:nvSpPr>
          <p:cNvPr id="405" name="Google Shape;405;p13"/>
          <p:cNvSpPr txBox="1"/>
          <p:nvPr/>
        </p:nvSpPr>
        <p:spPr>
          <a:xfrm>
            <a:off x="5705389" y="859301"/>
            <a:ext cx="61318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0" i="0" u="sng" strike="noStrike" cap="none">
                <a:solidFill>
                  <a:schemeClr val="hlink"/>
                </a:solidFill>
                <a:latin typeface="Arial"/>
                <a:ea typeface="Arial"/>
                <a:cs typeface="Arial"/>
                <a:sym typeface="Arial"/>
                <a:hlinkClick r:id="rId4"/>
              </a:rPr>
              <a:t>https://www.jclinepi.com/</a:t>
            </a:r>
            <a:r>
              <a:rPr lang="en-GB" sz="2400" b="0" i="0" u="none" strike="noStrike" cap="none">
                <a:solidFill>
                  <a:srgbClr val="000000"/>
                </a:solidFill>
                <a:latin typeface="Arial"/>
                <a:ea typeface="Arial"/>
                <a:cs typeface="Arial"/>
                <a:sym typeface="Arial"/>
              </a:rPr>
              <a:t> </a:t>
            </a:r>
            <a:endParaRPr/>
          </a:p>
        </p:txBody>
      </p:sp>
      <p:pic>
        <p:nvPicPr>
          <p:cNvPr id="406" name="Google Shape;406;p13"/>
          <p:cNvPicPr preferRelativeResize="0"/>
          <p:nvPr/>
        </p:nvPicPr>
        <p:blipFill rotWithShape="1">
          <a:blip r:embed="rId5">
            <a:alphaModFix/>
          </a:blip>
          <a:srcRect/>
          <a:stretch/>
        </p:blipFill>
        <p:spPr>
          <a:xfrm>
            <a:off x="2025963" y="4745466"/>
            <a:ext cx="4590427" cy="1627515"/>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pic>
        <p:nvPicPr>
          <p:cNvPr id="407" name="Google Shape;407;p13"/>
          <p:cNvPicPr preferRelativeResize="0"/>
          <p:nvPr/>
        </p:nvPicPr>
        <p:blipFill rotWithShape="1">
          <a:blip r:embed="rId6">
            <a:alphaModFix/>
          </a:blip>
          <a:srcRect b="43124"/>
          <a:stretch/>
        </p:blipFill>
        <p:spPr>
          <a:xfrm>
            <a:off x="6286715" y="2874018"/>
            <a:ext cx="4590428" cy="1948705"/>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pic>
        <p:nvPicPr>
          <p:cNvPr id="408" name="Google Shape;408;p13"/>
          <p:cNvPicPr preferRelativeResize="0"/>
          <p:nvPr/>
        </p:nvPicPr>
        <p:blipFill rotWithShape="1">
          <a:blip r:embed="rId7">
            <a:alphaModFix/>
          </a:blip>
          <a:srcRect/>
          <a:stretch/>
        </p:blipFill>
        <p:spPr>
          <a:xfrm>
            <a:off x="691864" y="1671177"/>
            <a:ext cx="4590427" cy="1659087"/>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pic>
        <p:nvPicPr>
          <p:cNvPr id="409" name="Google Shape;409;p13"/>
          <p:cNvPicPr preferRelativeResize="0"/>
          <p:nvPr/>
        </p:nvPicPr>
        <p:blipFill rotWithShape="1">
          <a:blip r:embed="rId8">
            <a:alphaModFix/>
          </a:blip>
          <a:srcRect/>
          <a:stretch/>
        </p:blipFill>
        <p:spPr>
          <a:xfrm>
            <a:off x="5282291" y="1699264"/>
            <a:ext cx="4590427" cy="1871448"/>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pic>
        <p:nvPicPr>
          <p:cNvPr id="410" name="Google Shape;410;p13"/>
          <p:cNvPicPr preferRelativeResize="0"/>
          <p:nvPr/>
        </p:nvPicPr>
        <p:blipFill rotWithShape="1">
          <a:blip r:embed="rId9">
            <a:alphaModFix/>
          </a:blip>
          <a:srcRect/>
          <a:stretch/>
        </p:blipFill>
        <p:spPr>
          <a:xfrm>
            <a:off x="1139474" y="3419472"/>
            <a:ext cx="4594143" cy="2023814"/>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14"/>
          <p:cNvPicPr preferRelativeResize="0"/>
          <p:nvPr/>
        </p:nvPicPr>
        <p:blipFill rotWithShape="1">
          <a:blip r:embed="rId3">
            <a:alphaModFix/>
          </a:blip>
          <a:srcRect/>
          <a:stretch/>
        </p:blipFill>
        <p:spPr>
          <a:xfrm>
            <a:off x="1663220" y="4392194"/>
            <a:ext cx="4594144" cy="1990796"/>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pic>
        <p:nvPicPr>
          <p:cNvPr id="416" name="Google Shape;416;p14"/>
          <p:cNvPicPr preferRelativeResize="0"/>
          <p:nvPr/>
        </p:nvPicPr>
        <p:blipFill rotWithShape="1">
          <a:blip r:embed="rId4">
            <a:alphaModFix/>
          </a:blip>
          <a:srcRect b="30508"/>
          <a:stretch/>
        </p:blipFill>
        <p:spPr>
          <a:xfrm>
            <a:off x="5227639" y="1457810"/>
            <a:ext cx="4594145" cy="1747968"/>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pic>
        <p:nvPicPr>
          <p:cNvPr id="417" name="Google Shape;417;p14"/>
          <p:cNvPicPr preferRelativeResize="0"/>
          <p:nvPr/>
        </p:nvPicPr>
        <p:blipFill rotWithShape="1">
          <a:blip r:embed="rId5">
            <a:alphaModFix/>
          </a:blip>
          <a:srcRect/>
          <a:stretch/>
        </p:blipFill>
        <p:spPr>
          <a:xfrm>
            <a:off x="456312" y="3846006"/>
            <a:ext cx="4594146" cy="1092376"/>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sp>
        <p:nvSpPr>
          <p:cNvPr id="418" name="Google Shape;418;p14"/>
          <p:cNvSpPr txBox="1">
            <a:spLocks noGrp="1"/>
          </p:cNvSpPr>
          <p:nvPr>
            <p:ph type="title"/>
          </p:nvPr>
        </p:nvSpPr>
        <p:spPr>
          <a:xfrm>
            <a:off x="191505" y="282107"/>
            <a:ext cx="9630279"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sz="4000" b="1">
                <a:solidFill>
                  <a:srgbClr val="222222"/>
                </a:solidFill>
                <a:latin typeface="Arial"/>
                <a:ea typeface="Arial"/>
                <a:cs typeface="Arial"/>
                <a:sym typeface="Arial"/>
              </a:rPr>
              <a:t>Some Other Key EVBRES Publications</a:t>
            </a:r>
            <a:endParaRPr sz="4000" b="1"/>
          </a:p>
        </p:txBody>
      </p:sp>
      <p:pic>
        <p:nvPicPr>
          <p:cNvPr id="419" name="Google Shape;419;p14"/>
          <p:cNvPicPr preferRelativeResize="0"/>
          <p:nvPr/>
        </p:nvPicPr>
        <p:blipFill rotWithShape="1">
          <a:blip r:embed="rId6">
            <a:alphaModFix/>
          </a:blip>
          <a:srcRect/>
          <a:stretch/>
        </p:blipFill>
        <p:spPr>
          <a:xfrm>
            <a:off x="1908593" y="1757803"/>
            <a:ext cx="4594144" cy="2146069"/>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pic>
        <p:nvPicPr>
          <p:cNvPr id="420" name="Google Shape;420;p14"/>
          <p:cNvPicPr preferRelativeResize="0"/>
          <p:nvPr/>
        </p:nvPicPr>
        <p:blipFill rotWithShape="1">
          <a:blip r:embed="rId7">
            <a:alphaModFix/>
          </a:blip>
          <a:srcRect/>
          <a:stretch/>
        </p:blipFill>
        <p:spPr>
          <a:xfrm>
            <a:off x="6257365" y="3248172"/>
            <a:ext cx="4594145" cy="2170240"/>
          </a:xfrm>
          <a:prstGeom prst="rect">
            <a:avLst/>
          </a:prstGeom>
          <a:noFill/>
          <a:ln w="9525" cap="flat" cmpd="sng">
            <a:solidFill>
              <a:srgbClr val="A61C00"/>
            </a:solidFill>
            <a:prstDash val="solid"/>
            <a:round/>
            <a:headEnd type="none" w="sm" len="sm"/>
            <a:tailEnd type="none" w="sm" len="sm"/>
          </a:ln>
          <a:effectLst>
            <a:outerShdw blurRad="57150" dist="19050" dir="5400000" algn="bl" rotWithShape="0">
              <a:srgbClr val="000000">
                <a:alpha val="49803"/>
              </a:srgbClr>
            </a:outerShdw>
          </a:effectLst>
        </p:spPr>
      </p:pic>
      <p:sp>
        <p:nvSpPr>
          <p:cNvPr id="421" name="Google Shape;421;p14"/>
          <p:cNvSpPr txBox="1"/>
          <p:nvPr/>
        </p:nvSpPr>
        <p:spPr>
          <a:xfrm>
            <a:off x="6502737" y="5841403"/>
            <a:ext cx="52497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…all open access, thanks to COST funding!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C525D2-5898-B621-82C9-D2E58F65B72F}"/>
              </a:ext>
            </a:extLst>
          </p:cNvPr>
          <p:cNvSpPr>
            <a:spLocks noGrp="1"/>
          </p:cNvSpPr>
          <p:nvPr>
            <p:ph type="title"/>
          </p:nvPr>
        </p:nvSpPr>
        <p:spPr>
          <a:xfrm>
            <a:off x="425605" y="309369"/>
            <a:ext cx="10515600" cy="1325563"/>
          </a:xfrm>
        </p:spPr>
        <p:txBody>
          <a:bodyPr/>
          <a:lstStyle/>
          <a:p>
            <a:r>
              <a:rPr lang="en-GB" sz="4000" dirty="0"/>
              <a:t>6 Major Projects Resulting from EVBRES</a:t>
            </a:r>
          </a:p>
        </p:txBody>
      </p:sp>
      <p:graphicFrame>
        <p:nvGraphicFramePr>
          <p:cNvPr id="4" name="Table 3">
            <a:extLst>
              <a:ext uri="{FF2B5EF4-FFF2-40B4-BE49-F238E27FC236}">
                <a16:creationId xmlns:a16="http://schemas.microsoft.com/office/drawing/2014/main" id="{3EFD0D0E-A22E-EFE7-62B4-DD88F62E2EF1}"/>
              </a:ext>
            </a:extLst>
          </p:cNvPr>
          <p:cNvGraphicFramePr>
            <a:graphicFrameLocks noGrp="1"/>
          </p:cNvGraphicFramePr>
          <p:nvPr>
            <p:extLst>
              <p:ext uri="{D42A27DB-BD31-4B8C-83A1-F6EECF244321}">
                <p14:modId xmlns:p14="http://schemas.microsoft.com/office/powerpoint/2010/main" val="1391374990"/>
              </p:ext>
            </p:extLst>
          </p:nvPr>
        </p:nvGraphicFramePr>
        <p:xfrm>
          <a:off x="425605" y="1634932"/>
          <a:ext cx="11483898" cy="4825352"/>
        </p:xfrm>
        <a:graphic>
          <a:graphicData uri="http://schemas.openxmlformats.org/drawingml/2006/table">
            <a:tbl>
              <a:tblPr firstRow="1" bandRow="1">
                <a:tableStyleId>{5C22544A-7EE6-4342-B048-85BDC9FD1C3A}</a:tableStyleId>
              </a:tblPr>
              <a:tblGrid>
                <a:gridCol w="6410094">
                  <a:extLst>
                    <a:ext uri="{9D8B030D-6E8A-4147-A177-3AD203B41FA5}">
                      <a16:colId xmlns:a16="http://schemas.microsoft.com/office/drawing/2014/main" val="2773323867"/>
                    </a:ext>
                  </a:extLst>
                </a:gridCol>
                <a:gridCol w="3300760">
                  <a:extLst>
                    <a:ext uri="{9D8B030D-6E8A-4147-A177-3AD203B41FA5}">
                      <a16:colId xmlns:a16="http://schemas.microsoft.com/office/drawing/2014/main" val="3049922196"/>
                    </a:ext>
                  </a:extLst>
                </a:gridCol>
                <a:gridCol w="1773044">
                  <a:extLst>
                    <a:ext uri="{9D8B030D-6E8A-4147-A177-3AD203B41FA5}">
                      <a16:colId xmlns:a16="http://schemas.microsoft.com/office/drawing/2014/main" val="1943712399"/>
                    </a:ext>
                  </a:extLst>
                </a:gridCol>
              </a:tblGrid>
              <a:tr h="689336">
                <a:tc>
                  <a:txBody>
                    <a:bodyPr/>
                    <a:lstStyle/>
                    <a:p>
                      <a:r>
                        <a:rPr lang="en-GB" sz="1800" dirty="0"/>
                        <a:t>Project</a:t>
                      </a:r>
                    </a:p>
                  </a:txBody>
                  <a:tcPr/>
                </a:tc>
                <a:tc>
                  <a:txBody>
                    <a:bodyPr/>
                    <a:lstStyle/>
                    <a:p>
                      <a:r>
                        <a:rPr lang="en-GB" sz="1800" dirty="0"/>
                        <a:t>Participating Countries</a:t>
                      </a:r>
                    </a:p>
                  </a:txBody>
                  <a:tcPr/>
                </a:tc>
                <a:tc>
                  <a:txBody>
                    <a:bodyPr/>
                    <a:lstStyle/>
                    <a:p>
                      <a:r>
                        <a:rPr lang="en-GB" sz="1800" dirty="0"/>
                        <a:t>Funding</a:t>
                      </a:r>
                    </a:p>
                  </a:txBody>
                  <a:tcPr/>
                </a:tc>
                <a:extLst>
                  <a:ext uri="{0D108BD9-81ED-4DB2-BD59-A6C34878D82A}">
                    <a16:rowId xmlns:a16="http://schemas.microsoft.com/office/drawing/2014/main" val="1569522712"/>
                  </a:ext>
                </a:extLst>
              </a:tr>
              <a:tr h="689336">
                <a:tc>
                  <a:txBody>
                    <a:bodyPr/>
                    <a:lstStyle/>
                    <a:p>
                      <a:r>
                        <a:rPr lang="en-GB" sz="1800" dirty="0"/>
                        <a:t>Towards an International Network for Evidence-Based Research in Clinical Health Research in the Czech Republic</a:t>
                      </a:r>
                    </a:p>
                  </a:txBody>
                  <a:tcPr/>
                </a:tc>
                <a:tc>
                  <a:txBody>
                    <a:bodyPr/>
                    <a:lstStyle/>
                    <a:p>
                      <a:r>
                        <a:rPr lang="en-GB" sz="1800" dirty="0"/>
                        <a:t>Czech Republic</a:t>
                      </a:r>
                    </a:p>
                  </a:txBody>
                  <a:tcPr/>
                </a:tc>
                <a:tc>
                  <a:txBody>
                    <a:bodyPr/>
                    <a:lstStyle/>
                    <a:p>
                      <a:r>
                        <a:rPr lang="en-GB" sz="1800" dirty="0"/>
                        <a:t>National</a:t>
                      </a:r>
                    </a:p>
                  </a:txBody>
                  <a:tcPr/>
                </a:tc>
                <a:extLst>
                  <a:ext uri="{0D108BD9-81ED-4DB2-BD59-A6C34878D82A}">
                    <a16:rowId xmlns:a16="http://schemas.microsoft.com/office/drawing/2014/main" val="854395860"/>
                  </a:ext>
                </a:extLst>
              </a:tr>
              <a:tr h="689336">
                <a:tc>
                  <a:txBody>
                    <a:bodyPr/>
                    <a:lstStyle/>
                    <a:p>
                      <a:r>
                        <a:rPr lang="en-GB" sz="1800" dirty="0"/>
                        <a:t>Czech-Norway Evidence-Based Healthcare collaboration on Meta-Research and Critical Thinking Education in Healthcare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t>Czech Republic, Norway</a:t>
                      </a:r>
                    </a:p>
                  </a:txBody>
                  <a:tcPr/>
                </a:tc>
                <a:tc>
                  <a:txBody>
                    <a:bodyPr/>
                    <a:lstStyle/>
                    <a:p>
                      <a:r>
                        <a:rPr lang="en-GB" sz="1800" dirty="0"/>
                        <a:t>Transnational</a:t>
                      </a:r>
                    </a:p>
                  </a:txBody>
                  <a:tcPr/>
                </a:tc>
                <a:extLst>
                  <a:ext uri="{0D108BD9-81ED-4DB2-BD59-A6C34878D82A}">
                    <a16:rowId xmlns:a16="http://schemas.microsoft.com/office/drawing/2014/main" val="527602631"/>
                  </a:ext>
                </a:extLst>
              </a:tr>
              <a:tr h="689336">
                <a:tc>
                  <a:txBody>
                    <a:bodyPr/>
                    <a:lstStyle/>
                    <a:p>
                      <a:r>
                        <a:rPr lang="en-GB" sz="1800" dirty="0"/>
                        <a:t>Evidence Implementation in Clinical Practice</a:t>
                      </a:r>
                    </a:p>
                  </a:txBody>
                  <a:tcPr/>
                </a:tc>
                <a:tc>
                  <a:txBody>
                    <a:bodyPr/>
                    <a:lstStyle/>
                    <a:p>
                      <a:r>
                        <a:rPr lang="en-GB" sz="1800" dirty="0"/>
                        <a:t>Czech Republic, Germany</a:t>
                      </a:r>
                    </a:p>
                  </a:txBody>
                  <a:tcPr/>
                </a:tc>
                <a:tc>
                  <a:txBody>
                    <a:bodyPr/>
                    <a:lstStyle/>
                    <a:p>
                      <a:r>
                        <a:rPr lang="en-GB" sz="1800" dirty="0"/>
                        <a:t>Other EU</a:t>
                      </a:r>
                    </a:p>
                  </a:txBody>
                  <a:tcPr/>
                </a:tc>
                <a:extLst>
                  <a:ext uri="{0D108BD9-81ED-4DB2-BD59-A6C34878D82A}">
                    <a16:rowId xmlns:a16="http://schemas.microsoft.com/office/drawing/2014/main" val="1332932964"/>
                  </a:ext>
                </a:extLst>
              </a:tr>
              <a:tr h="689336">
                <a:tc>
                  <a:txBody>
                    <a:bodyPr/>
                    <a:lstStyle/>
                    <a:p>
                      <a:r>
                        <a:rPr lang="en-GB" sz="1800" dirty="0"/>
                        <a:t>Towards Implementation of an Evidence-Based Approach in Clinical Research</a:t>
                      </a:r>
                    </a:p>
                  </a:txBody>
                  <a:tcPr/>
                </a:tc>
                <a:tc>
                  <a:txBody>
                    <a:bodyPr/>
                    <a:lstStyle/>
                    <a:p>
                      <a:r>
                        <a:rPr lang="en-GB" sz="1800" dirty="0"/>
                        <a:t>Switzerland</a:t>
                      </a:r>
                    </a:p>
                  </a:txBody>
                  <a:tcPr/>
                </a:tc>
                <a:tc>
                  <a:txBody>
                    <a:bodyPr/>
                    <a:lstStyle/>
                    <a:p>
                      <a:r>
                        <a:rPr lang="en-GB" sz="1800" dirty="0"/>
                        <a:t>National</a:t>
                      </a:r>
                    </a:p>
                  </a:txBody>
                  <a:tcPr/>
                </a:tc>
                <a:extLst>
                  <a:ext uri="{0D108BD9-81ED-4DB2-BD59-A6C34878D82A}">
                    <a16:rowId xmlns:a16="http://schemas.microsoft.com/office/drawing/2014/main" val="459814"/>
                  </a:ext>
                </a:extLst>
              </a:tr>
              <a:tr h="689336">
                <a:tc>
                  <a:txBody>
                    <a:bodyPr/>
                    <a:lstStyle/>
                    <a:p>
                      <a:r>
                        <a:rPr lang="en-GB" sz="1800" dirty="0"/>
                        <a:t>Teaching Evidence Based Research with a Focus on Ambient Assisted Living</a:t>
                      </a:r>
                    </a:p>
                  </a:txBody>
                  <a:tcPr/>
                </a:tc>
                <a:tc>
                  <a:txBody>
                    <a:bodyPr/>
                    <a:lstStyle/>
                    <a:p>
                      <a:r>
                        <a:rPr lang="en-GB" sz="1800" dirty="0"/>
                        <a:t>Norway, Slovakia</a:t>
                      </a:r>
                    </a:p>
                  </a:txBody>
                  <a:tcPr/>
                </a:tc>
                <a:tc>
                  <a:txBody>
                    <a:bodyPr/>
                    <a:lstStyle/>
                    <a:p>
                      <a:r>
                        <a:rPr lang="en-GB" sz="1800" dirty="0"/>
                        <a:t>Transnational</a:t>
                      </a:r>
                    </a:p>
                  </a:txBody>
                  <a:tcPr/>
                </a:tc>
                <a:extLst>
                  <a:ext uri="{0D108BD9-81ED-4DB2-BD59-A6C34878D82A}">
                    <a16:rowId xmlns:a16="http://schemas.microsoft.com/office/drawing/2014/main" val="50187869"/>
                  </a:ext>
                </a:extLst>
              </a:tr>
              <a:tr h="689336">
                <a:tc>
                  <a:txBody>
                    <a:bodyPr/>
                    <a:lstStyle/>
                    <a:p>
                      <a:r>
                        <a:rPr lang="en-GB" sz="1800" dirty="0"/>
                        <a:t>Towards Implementation of an Evidence-Based Approach in Clinical Research</a:t>
                      </a:r>
                    </a:p>
                  </a:txBody>
                  <a:tcPr/>
                </a:tc>
                <a:tc>
                  <a:txBody>
                    <a:bodyPr/>
                    <a:lstStyle/>
                    <a:p>
                      <a:r>
                        <a:rPr lang="en-GB" sz="1800" dirty="0"/>
                        <a:t>Austria, Croatia, Ireland, Norway, Switzerland</a:t>
                      </a:r>
                    </a:p>
                  </a:txBody>
                  <a:tcPr/>
                </a:tc>
                <a:tc>
                  <a:txBody>
                    <a:bodyPr/>
                    <a:lstStyle/>
                    <a:p>
                      <a:r>
                        <a:rPr lang="en-GB" sz="1800" dirty="0"/>
                        <a:t>National</a:t>
                      </a:r>
                    </a:p>
                  </a:txBody>
                  <a:tcPr/>
                </a:tc>
                <a:extLst>
                  <a:ext uri="{0D108BD9-81ED-4DB2-BD59-A6C34878D82A}">
                    <a16:rowId xmlns:a16="http://schemas.microsoft.com/office/drawing/2014/main" val="861102826"/>
                  </a:ext>
                </a:extLst>
              </a:tr>
            </a:tbl>
          </a:graphicData>
        </a:graphic>
      </p:graphicFrame>
    </p:spTree>
    <p:extLst>
      <p:ext uri="{BB962C8B-B14F-4D97-AF65-F5344CB8AC3E}">
        <p14:creationId xmlns:p14="http://schemas.microsoft.com/office/powerpoint/2010/main" val="26001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198E23-65B3-639B-EF6C-B0604BFD5682}"/>
              </a:ext>
            </a:extLst>
          </p:cNvPr>
          <p:cNvSpPr>
            <a:spLocks noGrp="1"/>
          </p:cNvSpPr>
          <p:nvPr>
            <p:ph type="body" idx="1"/>
          </p:nvPr>
        </p:nvSpPr>
        <p:spPr>
          <a:xfrm>
            <a:off x="100361" y="713682"/>
            <a:ext cx="11965259" cy="5843239"/>
          </a:xfrm>
        </p:spPr>
        <p:txBody>
          <a:bodyPr>
            <a:noAutofit/>
          </a:bodyPr>
          <a:lstStyle/>
          <a:p>
            <a:pPr marL="571500" indent="-342900">
              <a:buFont typeface="Arial" panose="020B0604020202020204" pitchFamily="34" charset="0"/>
              <a:buChar char="•"/>
            </a:pPr>
            <a:r>
              <a:rPr lang="en-GB" sz="1800" b="1" dirty="0"/>
              <a:t>Stakeholder impact: </a:t>
            </a:r>
            <a:r>
              <a:rPr lang="en-GB" sz="1800" dirty="0"/>
              <a:t>Funders are starting to follow the EBR principles (see EVIR.org)</a:t>
            </a:r>
            <a:endParaRPr lang="en-GB" sz="1800" b="1" dirty="0"/>
          </a:p>
          <a:p>
            <a:pPr marL="571500" indent="-342900">
              <a:buFont typeface="Arial" panose="020B0604020202020204" pitchFamily="34" charset="0"/>
              <a:buChar char="•"/>
            </a:pPr>
            <a:r>
              <a:rPr lang="en-GB" sz="1800" b="1" dirty="0"/>
              <a:t>Publications:</a:t>
            </a:r>
          </a:p>
          <a:p>
            <a:pPr marL="1028700" lvl="1" indent="-342900">
              <a:buFont typeface="Arial" panose="020B0604020202020204" pitchFamily="34" charset="0"/>
              <a:buChar char="•"/>
            </a:pPr>
            <a:r>
              <a:rPr lang="en-GB" sz="1800" dirty="0"/>
              <a:t>Translations of the 2016 BMJ article ‘Towards EBR’ (cited by 75 publications) into 9 languages</a:t>
            </a:r>
          </a:p>
          <a:p>
            <a:pPr marL="1028700" lvl="1" indent="-342900">
              <a:buFont typeface="Arial" panose="020B0604020202020204" pitchFamily="34" charset="0"/>
              <a:buChar char="•"/>
            </a:pPr>
            <a:r>
              <a:rPr lang="en-GB" sz="1800" dirty="0"/>
              <a:t>High citation rate of EBR related papers (for the publications before 2022: average of 31 citations)</a:t>
            </a:r>
          </a:p>
          <a:p>
            <a:pPr marL="571500" indent="-342900">
              <a:buFont typeface="Arial" panose="020B0604020202020204" pitchFamily="34" charset="0"/>
              <a:buChar char="•"/>
            </a:pPr>
            <a:r>
              <a:rPr lang="en-GB" sz="1800" b="1" dirty="0"/>
              <a:t>Education:</a:t>
            </a:r>
            <a:r>
              <a:rPr lang="en-GB" sz="1800" dirty="0"/>
              <a:t> </a:t>
            </a:r>
          </a:p>
          <a:p>
            <a:pPr marL="1028700" lvl="1" indent="-342900">
              <a:buFont typeface="Arial" panose="020B0604020202020204" pitchFamily="34" charset="0"/>
              <a:buChar char="•"/>
            </a:pPr>
            <a:r>
              <a:rPr lang="en-GB" sz="1800" dirty="0"/>
              <a:t>PhD course at HVL: Introduction to systematic review (SR) and the use of SR in social science research</a:t>
            </a:r>
          </a:p>
          <a:p>
            <a:pPr marL="1028700" lvl="1" indent="-342900">
              <a:buFont typeface="Arial" panose="020B0604020202020204" pitchFamily="34" charset="0"/>
              <a:buChar char="•"/>
            </a:pPr>
            <a:r>
              <a:rPr lang="en-GB" sz="1800" dirty="0"/>
              <a:t>EBR Training Schools have been used as part of PhD courses, with participants reporting that they have gained knowledge and skills for finding, preparing, and publishing systematic reviews, and for applying an EBR approach to their research</a:t>
            </a:r>
          </a:p>
          <a:p>
            <a:pPr marL="571500" indent="-342900">
              <a:buFont typeface="Arial" panose="020B0604020202020204" pitchFamily="34" charset="0"/>
              <a:buChar char="•"/>
            </a:pPr>
            <a:r>
              <a:rPr lang="en-GB" sz="1800" b="1" dirty="0"/>
              <a:t>Collaborations:</a:t>
            </a:r>
            <a:r>
              <a:rPr lang="en-GB" sz="1800" dirty="0"/>
              <a:t> Maria Curie "</a:t>
            </a:r>
            <a:r>
              <a:rPr lang="en-GB" sz="1800" dirty="0" err="1"/>
              <a:t>MiRoR</a:t>
            </a:r>
            <a:r>
              <a:rPr lang="en-GB" sz="1800" dirty="0"/>
              <a:t>“, Basel University (Switzerland), Cochrane Netherland, Czech National Centre for Evidence-Based Healthcare and Knowledge Translation and Masaryk University (Czech Republic), Comenius University Bratislava (Slovakia), University for Continuing Education </a:t>
            </a:r>
            <a:r>
              <a:rPr lang="en-GB" sz="1800" dirty="0" err="1"/>
              <a:t>Krems</a:t>
            </a:r>
            <a:r>
              <a:rPr lang="en-GB" sz="1800" dirty="0"/>
              <a:t> (Austria), University of Southern Denmark and Aarhus University (Denmark), University of Bucharest (Romania), Villanova University (USA)</a:t>
            </a:r>
          </a:p>
          <a:p>
            <a:pPr marL="571500" indent="-342900">
              <a:buFont typeface="Arial" panose="020B0604020202020204" pitchFamily="34" charset="0"/>
              <a:buChar char="•"/>
            </a:pPr>
            <a:r>
              <a:rPr lang="en-GB" sz="1800" b="1" dirty="0"/>
              <a:t>New research positions: </a:t>
            </a:r>
          </a:p>
          <a:p>
            <a:pPr marL="1028700" lvl="1" indent="-342900">
              <a:buFont typeface="Arial" panose="020B0604020202020204" pitchFamily="34" charset="0"/>
              <a:buChar char="•"/>
            </a:pPr>
            <a:r>
              <a:rPr lang="en-GB" sz="1800" dirty="0"/>
              <a:t>Guest Professor and Postdoc positions in Evidence-Based Research at Western Norway University of Applied Sciences (HVL)</a:t>
            </a:r>
          </a:p>
          <a:p>
            <a:pPr marL="1028700" lvl="1" indent="-342900">
              <a:buFont typeface="Arial" panose="020B0604020202020204" pitchFamily="34" charset="0"/>
              <a:buChar char="•"/>
            </a:pPr>
            <a:r>
              <a:rPr lang="en-GB" sz="1800" dirty="0"/>
              <a:t>Networking within the EVBRES community has resulted in a number of participants obtaining new positions, including one participant moving from Sri Lanka to start a new EBR research role at HVL, Norway.</a:t>
            </a:r>
          </a:p>
        </p:txBody>
      </p:sp>
      <p:sp>
        <p:nvSpPr>
          <p:cNvPr id="3" name="Title 2">
            <a:extLst>
              <a:ext uri="{FF2B5EF4-FFF2-40B4-BE49-F238E27FC236}">
                <a16:creationId xmlns:a16="http://schemas.microsoft.com/office/drawing/2014/main" id="{0EDEF683-FDCB-C8AB-C748-7B803C47410F}"/>
              </a:ext>
            </a:extLst>
          </p:cNvPr>
          <p:cNvSpPr>
            <a:spLocks noGrp="1"/>
          </p:cNvSpPr>
          <p:nvPr>
            <p:ph type="title"/>
          </p:nvPr>
        </p:nvSpPr>
        <p:spPr>
          <a:xfrm>
            <a:off x="838200" y="-114566"/>
            <a:ext cx="10515600" cy="1325563"/>
          </a:xfrm>
        </p:spPr>
        <p:txBody>
          <a:bodyPr/>
          <a:lstStyle/>
          <a:p>
            <a:r>
              <a:rPr lang="en-GB" dirty="0"/>
              <a:t>EVBRES Impact</a:t>
            </a:r>
          </a:p>
        </p:txBody>
      </p:sp>
    </p:spTree>
    <p:extLst>
      <p:ext uri="{BB962C8B-B14F-4D97-AF65-F5344CB8AC3E}">
        <p14:creationId xmlns:p14="http://schemas.microsoft.com/office/powerpoint/2010/main" val="182535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g2287f0dfd2a_0_0"/>
          <p:cNvPicPr preferRelativeResize="0"/>
          <p:nvPr/>
        </p:nvPicPr>
        <p:blipFill>
          <a:blip r:embed="rId3">
            <a:alphaModFix/>
          </a:blip>
          <a:stretch>
            <a:fillRect/>
          </a:stretch>
        </p:blipFill>
        <p:spPr>
          <a:xfrm>
            <a:off x="6157650" y="4771850"/>
            <a:ext cx="2083824" cy="1562862"/>
          </a:xfrm>
          <a:prstGeom prst="rect">
            <a:avLst/>
          </a:prstGeom>
          <a:noFill/>
          <a:ln>
            <a:noFill/>
          </a:ln>
        </p:spPr>
      </p:pic>
      <p:pic>
        <p:nvPicPr>
          <p:cNvPr id="427" name="Google Shape;427;g2287f0dfd2a_0_0"/>
          <p:cNvPicPr preferRelativeResize="0"/>
          <p:nvPr/>
        </p:nvPicPr>
        <p:blipFill>
          <a:blip r:embed="rId4">
            <a:alphaModFix/>
          </a:blip>
          <a:stretch>
            <a:fillRect/>
          </a:stretch>
        </p:blipFill>
        <p:spPr>
          <a:xfrm>
            <a:off x="7135513" y="2876157"/>
            <a:ext cx="2083825" cy="1562868"/>
          </a:xfrm>
          <a:prstGeom prst="rect">
            <a:avLst/>
          </a:prstGeom>
          <a:noFill/>
          <a:ln>
            <a:noFill/>
          </a:ln>
        </p:spPr>
      </p:pic>
      <p:pic>
        <p:nvPicPr>
          <p:cNvPr id="428" name="Google Shape;428;g2287f0dfd2a_0_0"/>
          <p:cNvPicPr preferRelativeResize="0"/>
          <p:nvPr/>
        </p:nvPicPr>
        <p:blipFill>
          <a:blip r:embed="rId5">
            <a:alphaModFix/>
          </a:blip>
          <a:stretch>
            <a:fillRect/>
          </a:stretch>
        </p:blipFill>
        <p:spPr>
          <a:xfrm>
            <a:off x="3875725" y="5163057"/>
            <a:ext cx="2083826" cy="1562869"/>
          </a:xfrm>
          <a:prstGeom prst="rect">
            <a:avLst/>
          </a:prstGeom>
          <a:noFill/>
          <a:ln>
            <a:noFill/>
          </a:ln>
        </p:spPr>
      </p:pic>
      <p:pic>
        <p:nvPicPr>
          <p:cNvPr id="429" name="Google Shape;429;g2287f0dfd2a_0_0"/>
          <p:cNvPicPr preferRelativeResize="0"/>
          <p:nvPr/>
        </p:nvPicPr>
        <p:blipFill>
          <a:blip r:embed="rId6">
            <a:alphaModFix/>
          </a:blip>
          <a:stretch>
            <a:fillRect/>
          </a:stretch>
        </p:blipFill>
        <p:spPr>
          <a:xfrm>
            <a:off x="8363125" y="4173333"/>
            <a:ext cx="2136100" cy="1602066"/>
          </a:xfrm>
          <a:prstGeom prst="rect">
            <a:avLst/>
          </a:prstGeom>
          <a:noFill/>
          <a:ln>
            <a:noFill/>
          </a:ln>
        </p:spPr>
      </p:pic>
      <p:pic>
        <p:nvPicPr>
          <p:cNvPr id="430" name="Google Shape;430;g2287f0dfd2a_0_0"/>
          <p:cNvPicPr preferRelativeResize="0"/>
          <p:nvPr/>
        </p:nvPicPr>
        <p:blipFill>
          <a:blip r:embed="rId7">
            <a:alphaModFix/>
          </a:blip>
          <a:stretch>
            <a:fillRect/>
          </a:stretch>
        </p:blipFill>
        <p:spPr>
          <a:xfrm>
            <a:off x="820275" y="1097314"/>
            <a:ext cx="2083826" cy="1562839"/>
          </a:xfrm>
          <a:prstGeom prst="rect">
            <a:avLst/>
          </a:prstGeom>
          <a:noFill/>
          <a:ln>
            <a:noFill/>
          </a:ln>
        </p:spPr>
      </p:pic>
      <p:pic>
        <p:nvPicPr>
          <p:cNvPr id="431" name="Google Shape;431;g2287f0dfd2a_0_0"/>
          <p:cNvPicPr preferRelativeResize="0"/>
          <p:nvPr/>
        </p:nvPicPr>
        <p:blipFill>
          <a:blip r:embed="rId8">
            <a:alphaModFix/>
          </a:blip>
          <a:stretch>
            <a:fillRect/>
          </a:stretch>
        </p:blipFill>
        <p:spPr>
          <a:xfrm>
            <a:off x="552050" y="3036000"/>
            <a:ext cx="2778440" cy="1562875"/>
          </a:xfrm>
          <a:prstGeom prst="rect">
            <a:avLst/>
          </a:prstGeom>
          <a:noFill/>
          <a:ln>
            <a:noFill/>
          </a:ln>
        </p:spPr>
      </p:pic>
      <p:pic>
        <p:nvPicPr>
          <p:cNvPr id="432" name="Google Shape;432;g2287f0dfd2a_0_0"/>
          <p:cNvPicPr preferRelativeResize="0"/>
          <p:nvPr/>
        </p:nvPicPr>
        <p:blipFill>
          <a:blip r:embed="rId9">
            <a:alphaModFix/>
          </a:blip>
          <a:stretch>
            <a:fillRect/>
          </a:stretch>
        </p:blipFill>
        <p:spPr>
          <a:xfrm>
            <a:off x="4590188" y="500456"/>
            <a:ext cx="2083826" cy="1562861"/>
          </a:xfrm>
          <a:prstGeom prst="rect">
            <a:avLst/>
          </a:prstGeom>
          <a:noFill/>
          <a:ln>
            <a:noFill/>
          </a:ln>
        </p:spPr>
      </p:pic>
      <p:pic>
        <p:nvPicPr>
          <p:cNvPr id="433" name="Google Shape;433;g2287f0dfd2a_0_0"/>
          <p:cNvPicPr preferRelativeResize="0"/>
          <p:nvPr/>
        </p:nvPicPr>
        <p:blipFill>
          <a:blip r:embed="rId10">
            <a:alphaModFix/>
          </a:blip>
          <a:stretch>
            <a:fillRect/>
          </a:stretch>
        </p:blipFill>
        <p:spPr>
          <a:xfrm>
            <a:off x="4594313" y="3208975"/>
            <a:ext cx="2168219" cy="1562875"/>
          </a:xfrm>
          <a:prstGeom prst="rect">
            <a:avLst/>
          </a:prstGeom>
          <a:noFill/>
          <a:ln>
            <a:noFill/>
          </a:ln>
        </p:spPr>
      </p:pic>
      <p:pic>
        <p:nvPicPr>
          <p:cNvPr id="434" name="Google Shape;434;g2287f0dfd2a_0_0"/>
          <p:cNvPicPr preferRelativeResize="0"/>
          <p:nvPr/>
        </p:nvPicPr>
        <p:blipFill>
          <a:blip r:embed="rId11">
            <a:alphaModFix/>
          </a:blip>
          <a:stretch>
            <a:fillRect/>
          </a:stretch>
        </p:blipFill>
        <p:spPr>
          <a:xfrm>
            <a:off x="6862700" y="1313306"/>
            <a:ext cx="2083826" cy="1562869"/>
          </a:xfrm>
          <a:prstGeom prst="rect">
            <a:avLst/>
          </a:prstGeom>
          <a:noFill/>
          <a:ln>
            <a:noFill/>
          </a:ln>
        </p:spPr>
      </p:pic>
      <p:pic>
        <p:nvPicPr>
          <p:cNvPr id="435" name="Google Shape;435;g2287f0dfd2a_0_0"/>
          <p:cNvPicPr preferRelativeResize="0"/>
          <p:nvPr/>
        </p:nvPicPr>
        <p:blipFill>
          <a:blip r:embed="rId12">
            <a:alphaModFix/>
          </a:blip>
          <a:stretch>
            <a:fillRect/>
          </a:stretch>
        </p:blipFill>
        <p:spPr>
          <a:xfrm>
            <a:off x="1698475" y="4724662"/>
            <a:ext cx="2083830" cy="1562874"/>
          </a:xfrm>
          <a:prstGeom prst="rect">
            <a:avLst/>
          </a:prstGeom>
          <a:noFill/>
          <a:ln>
            <a:noFill/>
          </a:ln>
        </p:spPr>
      </p:pic>
      <p:pic>
        <p:nvPicPr>
          <p:cNvPr id="436" name="Google Shape;436;g2287f0dfd2a_0_0"/>
          <p:cNvPicPr preferRelativeResize="0"/>
          <p:nvPr/>
        </p:nvPicPr>
        <p:blipFill>
          <a:blip r:embed="rId13">
            <a:alphaModFix/>
          </a:blip>
          <a:stretch>
            <a:fillRect/>
          </a:stretch>
        </p:blipFill>
        <p:spPr>
          <a:xfrm>
            <a:off x="2904088" y="2063337"/>
            <a:ext cx="2252790" cy="1562874"/>
          </a:xfrm>
          <a:prstGeom prst="rect">
            <a:avLst/>
          </a:prstGeom>
          <a:noFill/>
          <a:ln>
            <a:noFill/>
          </a:ln>
        </p:spPr>
      </p:pic>
      <p:pic>
        <p:nvPicPr>
          <p:cNvPr id="437" name="Google Shape;437;g2287f0dfd2a_0_0"/>
          <p:cNvPicPr preferRelativeResize="0"/>
          <p:nvPr/>
        </p:nvPicPr>
        <p:blipFill>
          <a:blip r:embed="rId14">
            <a:alphaModFix/>
          </a:blip>
          <a:stretch>
            <a:fillRect/>
          </a:stretch>
        </p:blipFill>
        <p:spPr>
          <a:xfrm>
            <a:off x="9592325" y="2610469"/>
            <a:ext cx="2083825" cy="1562868"/>
          </a:xfrm>
          <a:prstGeom prst="rect">
            <a:avLst/>
          </a:prstGeom>
          <a:noFill/>
          <a:ln>
            <a:noFill/>
          </a:ln>
        </p:spPr>
      </p:pic>
      <p:sp>
        <p:nvSpPr>
          <p:cNvPr id="438" name="Google Shape;438;g2287f0dfd2a_0_0"/>
          <p:cNvSpPr txBox="1"/>
          <p:nvPr/>
        </p:nvSpPr>
        <p:spPr>
          <a:xfrm>
            <a:off x="254700" y="254700"/>
            <a:ext cx="453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dirty="0">
                <a:latin typeface="Calibri"/>
                <a:ea typeface="Calibri"/>
                <a:cs typeface="Calibri"/>
                <a:sym typeface="Calibri"/>
              </a:rPr>
              <a:t>Fabulous 4.5 Years Together!</a:t>
            </a:r>
            <a:endParaRPr sz="28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8"/>
          <p:cNvSpPr txBox="1">
            <a:spLocks noGrp="1"/>
          </p:cNvSpPr>
          <p:nvPr>
            <p:ph type="title"/>
          </p:nvPr>
        </p:nvSpPr>
        <p:spPr>
          <a:xfrm>
            <a:off x="1518465" y="750613"/>
            <a:ext cx="6778043"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dirty="0"/>
              <a:t>EVBRES has ended but the EBR journey continues – please join us!</a:t>
            </a:r>
            <a:endParaRPr dirty="0"/>
          </a:p>
        </p:txBody>
      </p:sp>
      <p:pic>
        <p:nvPicPr>
          <p:cNvPr id="341" name="Google Shape;341;p8"/>
          <p:cNvPicPr preferRelativeResize="0"/>
          <p:nvPr/>
        </p:nvPicPr>
        <p:blipFill rotWithShape="1">
          <a:blip r:embed="rId3">
            <a:alphaModFix/>
          </a:blip>
          <a:srcRect r="65071"/>
          <a:stretch/>
        </p:blipFill>
        <p:spPr>
          <a:xfrm>
            <a:off x="-24679" y="2708920"/>
            <a:ext cx="1296144" cy="1408800"/>
          </a:xfrm>
          <a:prstGeom prst="rect">
            <a:avLst/>
          </a:prstGeom>
          <a:noFill/>
          <a:ln>
            <a:noFill/>
          </a:ln>
        </p:spPr>
      </p:pic>
      <p:pic>
        <p:nvPicPr>
          <p:cNvPr id="342" name="Google Shape;342;p8"/>
          <p:cNvPicPr preferRelativeResize="0"/>
          <p:nvPr/>
        </p:nvPicPr>
        <p:blipFill rotWithShape="1">
          <a:blip r:embed="rId4">
            <a:alphaModFix/>
          </a:blip>
          <a:srcRect r="56970"/>
          <a:stretch/>
        </p:blipFill>
        <p:spPr>
          <a:xfrm>
            <a:off x="8649813" y="2878043"/>
            <a:ext cx="1296144" cy="1107675"/>
          </a:xfrm>
          <a:prstGeom prst="rect">
            <a:avLst/>
          </a:prstGeom>
          <a:noFill/>
          <a:ln>
            <a:noFill/>
          </a:ln>
        </p:spPr>
      </p:pic>
      <p:pic>
        <p:nvPicPr>
          <p:cNvPr id="343" name="Google Shape;343;p8"/>
          <p:cNvPicPr preferRelativeResize="0"/>
          <p:nvPr/>
        </p:nvPicPr>
        <p:blipFill rotWithShape="1">
          <a:blip r:embed="rId5">
            <a:alphaModFix/>
          </a:blip>
          <a:srcRect/>
          <a:stretch/>
        </p:blipFill>
        <p:spPr>
          <a:xfrm>
            <a:off x="209521" y="5608179"/>
            <a:ext cx="2384372" cy="911399"/>
          </a:xfrm>
          <a:prstGeom prst="rect">
            <a:avLst/>
          </a:prstGeom>
          <a:noFill/>
          <a:ln>
            <a:noFill/>
          </a:ln>
        </p:spPr>
      </p:pic>
      <p:sp>
        <p:nvSpPr>
          <p:cNvPr id="344" name="Google Shape;344;p8"/>
          <p:cNvSpPr txBox="1"/>
          <p:nvPr/>
        </p:nvSpPr>
        <p:spPr>
          <a:xfrm>
            <a:off x="2206371" y="3484392"/>
            <a:ext cx="7128792"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a:ea typeface="Arial"/>
                <a:cs typeface="Arial"/>
                <a:sym typeface="Arial"/>
              </a:rPr>
              <a:t>Sign up for the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a:ea typeface="Arial"/>
                <a:cs typeface="Arial"/>
                <a:sym typeface="Arial"/>
              </a:rPr>
              <a:t>Evidence-Based Research Newsletter to receive news about our exciting plans for 2024 and beyond</a:t>
            </a:r>
            <a:endParaRPr sz="3200" b="0" i="0" u="none" strike="noStrike" cap="none" dirty="0">
              <a:solidFill>
                <a:srgbClr val="000000"/>
              </a:solidFill>
              <a:latin typeface="Arial"/>
              <a:ea typeface="Arial"/>
              <a:cs typeface="Arial"/>
              <a:sym typeface="Arial"/>
            </a:endParaRPr>
          </a:p>
        </p:txBody>
      </p:sp>
      <p:sp>
        <p:nvSpPr>
          <p:cNvPr id="345" name="Google Shape;345;p8"/>
          <p:cNvSpPr txBox="1"/>
          <p:nvPr/>
        </p:nvSpPr>
        <p:spPr>
          <a:xfrm>
            <a:off x="1401707" y="3152917"/>
            <a:ext cx="21158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C00000"/>
                </a:solidFill>
                <a:latin typeface="Arial"/>
                <a:ea typeface="Arial"/>
                <a:cs typeface="Arial"/>
                <a:sym typeface="Arial"/>
              </a:rPr>
              <a:t>ebrnetwork.org</a:t>
            </a:r>
            <a:endParaRPr sz="1400" b="0" i="0" u="none" strike="noStrike" cap="none">
              <a:solidFill>
                <a:srgbClr val="000000"/>
              </a:solidFill>
              <a:latin typeface="Arial"/>
              <a:ea typeface="Arial"/>
              <a:cs typeface="Arial"/>
              <a:sym typeface="Arial"/>
            </a:endParaRPr>
          </a:p>
        </p:txBody>
      </p:sp>
      <p:sp>
        <p:nvSpPr>
          <p:cNvPr id="346" name="Google Shape;346;p8"/>
          <p:cNvSpPr txBox="1"/>
          <p:nvPr/>
        </p:nvSpPr>
        <p:spPr>
          <a:xfrm>
            <a:off x="10076200" y="3167031"/>
            <a:ext cx="21158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C00000"/>
                </a:solidFill>
                <a:latin typeface="Arial"/>
                <a:ea typeface="Arial"/>
                <a:cs typeface="Arial"/>
                <a:sym typeface="Arial"/>
              </a:rPr>
              <a:t>@ebrnetwork</a:t>
            </a:r>
            <a:endParaRPr sz="1400" b="0" i="0" u="none" strike="noStrike" cap="none">
              <a:solidFill>
                <a:srgbClr val="000000"/>
              </a:solidFill>
              <a:latin typeface="Arial"/>
              <a:ea typeface="Arial"/>
              <a:cs typeface="Arial"/>
              <a:sym typeface="Arial"/>
            </a:endParaRPr>
          </a:p>
        </p:txBody>
      </p:sp>
      <p:pic>
        <p:nvPicPr>
          <p:cNvPr id="3" name="Graphic 2" descr="Back with solid fill">
            <a:extLst>
              <a:ext uri="{FF2B5EF4-FFF2-40B4-BE49-F238E27FC236}">
                <a16:creationId xmlns:a16="http://schemas.microsoft.com/office/drawing/2014/main" id="{DA9F4AF8-E5AB-5A67-16C3-22BA55F2E8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0471" y="2960609"/>
            <a:ext cx="914400" cy="914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Google Shape;327;p11"/>
          <p:cNvGrpSpPr/>
          <p:nvPr/>
        </p:nvGrpSpPr>
        <p:grpSpPr>
          <a:xfrm>
            <a:off x="547231" y="985229"/>
            <a:ext cx="11367127" cy="5866596"/>
            <a:chOff x="0" y="6173"/>
            <a:chExt cx="11367127" cy="5866596"/>
          </a:xfrm>
        </p:grpSpPr>
        <p:sp>
          <p:nvSpPr>
            <p:cNvPr id="328" name="Google Shape;328;p11"/>
            <p:cNvSpPr/>
            <p:nvPr/>
          </p:nvSpPr>
          <p:spPr>
            <a:xfrm rot="5400000">
              <a:off x="-312300" y="318474"/>
              <a:ext cx="2082004" cy="1457403"/>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txBox="1"/>
            <p:nvPr/>
          </p:nvSpPr>
          <p:spPr>
            <a:xfrm>
              <a:off x="1" y="734876"/>
              <a:ext cx="1457403" cy="62460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1</a:t>
              </a:r>
              <a:r>
                <a:rPr lang="en-GB" sz="2100" b="0" i="0" u="none" strike="noStrike" cap="none" baseline="30000">
                  <a:solidFill>
                    <a:schemeClr val="lt1"/>
                  </a:solidFill>
                  <a:latin typeface="Arial"/>
                  <a:ea typeface="Arial"/>
                  <a:cs typeface="Arial"/>
                  <a:sym typeface="Arial"/>
                </a:rPr>
                <a:t>st</a:t>
              </a:r>
              <a:r>
                <a:rPr lang="en-GB" sz="2100" b="0" i="0" u="none" strike="noStrike" cap="none">
                  <a:solidFill>
                    <a:schemeClr val="lt1"/>
                  </a:solidFill>
                  <a:latin typeface="Arial"/>
                  <a:ea typeface="Arial"/>
                  <a:cs typeface="Arial"/>
                  <a:sym typeface="Arial"/>
                </a:rPr>
                <a:t> EBR Conference</a:t>
              </a:r>
              <a:endParaRPr/>
            </a:p>
          </p:txBody>
        </p:sp>
        <p:sp>
          <p:nvSpPr>
            <p:cNvPr id="330" name="Google Shape;330;p11"/>
            <p:cNvSpPr/>
            <p:nvPr/>
          </p:nvSpPr>
          <p:spPr>
            <a:xfrm rot="5400000">
              <a:off x="5735614" y="-4272037"/>
              <a:ext cx="1353302" cy="9909725"/>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txBox="1"/>
            <p:nvPr/>
          </p:nvSpPr>
          <p:spPr>
            <a:xfrm>
              <a:off x="1457403" y="72237"/>
              <a:ext cx="9843662" cy="1221176"/>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Theme: </a:t>
              </a:r>
              <a:r>
                <a:rPr lang="en-GB" sz="1200" b="0" i="0" u="none" strike="noStrike" cap="none">
                  <a:solidFill>
                    <a:srgbClr val="000000"/>
                  </a:solidFill>
                  <a:latin typeface="Arial"/>
                  <a:ea typeface="Arial"/>
                  <a:cs typeface="Arial"/>
                  <a:sym typeface="Arial"/>
                </a:rPr>
                <a:t>“Increasing the Value of Research” </a:t>
              </a:r>
              <a:endParaRPr sz="12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Dates:</a:t>
              </a:r>
              <a:r>
                <a:rPr lang="en-GB" sz="1200" b="0" i="0" u="none" strike="noStrike" cap="none">
                  <a:solidFill>
                    <a:srgbClr val="000000"/>
                  </a:solidFill>
                  <a:latin typeface="Arial"/>
                  <a:ea typeface="Arial"/>
                  <a:cs typeface="Arial"/>
                  <a:sym typeface="Arial"/>
                </a:rPr>
                <a:t> 16-17</a:t>
              </a:r>
              <a:r>
                <a:rPr lang="en-GB" sz="1200" b="0" i="0" u="none" strike="noStrike" cap="none" baseline="30000">
                  <a:solidFill>
                    <a:srgbClr val="000000"/>
                  </a:solidFill>
                  <a:latin typeface="Arial"/>
                  <a:ea typeface="Arial"/>
                  <a:cs typeface="Arial"/>
                  <a:sym typeface="Arial"/>
                </a:rPr>
                <a:t>th</a:t>
              </a:r>
              <a:r>
                <a:rPr lang="en-GB" sz="1200" b="0" i="0" u="none" strike="noStrike" cap="none">
                  <a:solidFill>
                    <a:srgbClr val="000000"/>
                  </a:solidFill>
                  <a:latin typeface="Arial"/>
                  <a:ea typeface="Arial"/>
                  <a:cs typeface="Arial"/>
                  <a:sym typeface="Arial"/>
                </a:rPr>
                <a:t> November 2020 (Online)</a:t>
              </a:r>
              <a:endParaRPr/>
            </a:p>
            <a:p>
              <a:pPr marL="114300" marR="0" lvl="1" indent="-114300" algn="l" rtl="0">
                <a:lnSpc>
                  <a:spcPct val="90000"/>
                </a:lnSpc>
                <a:spcBef>
                  <a:spcPts val="18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Plenaries:</a:t>
              </a:r>
              <a:r>
                <a:rPr lang="en-GB" sz="1200" b="0" i="0" u="none" strike="noStrike" cap="none">
                  <a:solidFill>
                    <a:srgbClr val="000000"/>
                  </a:solidFill>
                  <a:latin typeface="Arial"/>
                  <a:ea typeface="Arial"/>
                  <a:cs typeface="Arial"/>
                  <a:sym typeface="Arial"/>
                </a:rPr>
                <a:t> The </a:t>
              </a:r>
              <a:r>
                <a:rPr lang="en-GB" sz="1200" b="1" i="0" u="none" strike="noStrike" cap="none">
                  <a:solidFill>
                    <a:srgbClr val="C00000"/>
                  </a:solidFill>
                  <a:latin typeface="Arial"/>
                  <a:ea typeface="Arial"/>
                  <a:cs typeface="Arial"/>
                  <a:sym typeface="Arial"/>
                </a:rPr>
                <a:t>EBR Concept</a:t>
              </a:r>
              <a:r>
                <a:rPr lang="en-GB" sz="1200" b="0" i="0" u="none" strike="noStrike" cap="none">
                  <a:solidFill>
                    <a:srgbClr val="000000"/>
                  </a:solidFill>
                  <a:latin typeface="Arial"/>
                  <a:ea typeface="Arial"/>
                  <a:cs typeface="Arial"/>
                  <a:sym typeface="Arial"/>
                </a:rPr>
                <a:t>; Equipoise and EBR – the need to </a:t>
              </a:r>
              <a:r>
                <a:rPr lang="en-GB" sz="1200" b="1" i="0" u="none" strike="noStrike" cap="none">
                  <a:solidFill>
                    <a:srgbClr val="C00000"/>
                  </a:solidFill>
                  <a:latin typeface="Arial"/>
                  <a:ea typeface="Arial"/>
                  <a:cs typeface="Arial"/>
                  <a:sym typeface="Arial"/>
                </a:rPr>
                <a:t>justify a new RCT</a:t>
              </a:r>
              <a:r>
                <a:rPr lang="en-GB" sz="1200" b="0" i="0" u="none" strike="noStrike" cap="none">
                  <a:solidFill>
                    <a:srgbClr val="000000"/>
                  </a:solidFill>
                  <a:latin typeface="Arial"/>
                  <a:ea typeface="Arial"/>
                  <a:cs typeface="Arial"/>
                  <a:sym typeface="Arial"/>
                </a:rPr>
                <a:t>; When is a further clinical trial justified?; What is meta-research, and what should we call it?; What is a “</a:t>
              </a:r>
              <a:r>
                <a:rPr lang="en-GB" sz="1200" b="1" i="0" u="none" strike="noStrike" cap="none">
                  <a:solidFill>
                    <a:srgbClr val="C00000"/>
                  </a:solidFill>
                  <a:latin typeface="Arial"/>
                  <a:ea typeface="Arial"/>
                  <a:cs typeface="Arial"/>
                  <a:sym typeface="Arial"/>
                </a:rPr>
                <a:t>meta-research</a:t>
              </a:r>
              <a:r>
                <a:rPr lang="en-GB" sz="1200" b="0" i="0" u="none" strike="noStrike" cap="none">
                  <a:solidFill>
                    <a:srgbClr val="000000"/>
                  </a:solidFill>
                  <a:latin typeface="Arial"/>
                  <a:ea typeface="Arial"/>
                  <a:cs typeface="Arial"/>
                  <a:sym typeface="Arial"/>
                </a:rPr>
                <a:t> study”?; The METRIC project; Covid-19 and the EBR approach; The future for the EBR approach; The ethical aspect of EBR: the question of </a:t>
              </a:r>
              <a:r>
                <a:rPr lang="en-GB" sz="1200" b="1" i="0" u="none" strike="noStrike" cap="none">
                  <a:solidFill>
                    <a:srgbClr val="C00000"/>
                  </a:solidFill>
                  <a:latin typeface="Arial"/>
                  <a:ea typeface="Arial"/>
                  <a:cs typeface="Arial"/>
                  <a:sym typeface="Arial"/>
                </a:rPr>
                <a:t>valuable research</a:t>
              </a:r>
              <a:endParaRPr/>
            </a:p>
          </p:txBody>
        </p:sp>
        <p:sp>
          <p:nvSpPr>
            <p:cNvPr id="332" name="Google Shape;332;p11"/>
            <p:cNvSpPr/>
            <p:nvPr/>
          </p:nvSpPr>
          <p:spPr>
            <a:xfrm rot="5400000">
              <a:off x="-312300" y="2210770"/>
              <a:ext cx="2082004" cy="1457403"/>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txBox="1"/>
            <p:nvPr/>
          </p:nvSpPr>
          <p:spPr>
            <a:xfrm>
              <a:off x="1" y="2627172"/>
              <a:ext cx="1457403" cy="62460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2</a:t>
              </a:r>
              <a:r>
                <a:rPr lang="en-GB" sz="2100" b="0" i="0" u="none" strike="noStrike" cap="none" baseline="30000">
                  <a:solidFill>
                    <a:schemeClr val="lt1"/>
                  </a:solidFill>
                  <a:latin typeface="Arial"/>
                  <a:ea typeface="Arial"/>
                  <a:cs typeface="Arial"/>
                  <a:sym typeface="Arial"/>
                </a:rPr>
                <a:t>nd</a:t>
              </a:r>
              <a:r>
                <a:rPr lang="en-GB" sz="2100" b="0" i="0" u="none" strike="noStrike" cap="none">
                  <a:solidFill>
                    <a:schemeClr val="lt1"/>
                  </a:solidFill>
                  <a:latin typeface="Arial"/>
                  <a:ea typeface="Arial"/>
                  <a:cs typeface="Arial"/>
                  <a:sym typeface="Arial"/>
                </a:rPr>
                <a:t> EBR Conference</a:t>
              </a:r>
              <a:endParaRPr/>
            </a:p>
          </p:txBody>
        </p:sp>
        <p:sp>
          <p:nvSpPr>
            <p:cNvPr id="334" name="Google Shape;334;p11"/>
            <p:cNvSpPr/>
            <p:nvPr/>
          </p:nvSpPr>
          <p:spPr>
            <a:xfrm rot="5400000">
              <a:off x="5735614" y="-2379741"/>
              <a:ext cx="1353302" cy="9909725"/>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txBox="1"/>
            <p:nvPr/>
          </p:nvSpPr>
          <p:spPr>
            <a:xfrm>
              <a:off x="1457403" y="1964533"/>
              <a:ext cx="9843662" cy="1221176"/>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Theme: </a:t>
              </a:r>
              <a:r>
                <a:rPr lang="en-GB" sz="1200" b="0" i="0" u="none" strike="noStrike" cap="none">
                  <a:solidFill>
                    <a:srgbClr val="000000"/>
                  </a:solidFill>
                  <a:latin typeface="Arial"/>
                  <a:ea typeface="Arial"/>
                  <a:cs typeface="Arial"/>
                  <a:sym typeface="Arial"/>
                </a:rPr>
                <a:t>“The Place of Evidence-Based Research in the Evidence Ecosystem”</a:t>
              </a:r>
              <a:endParaRPr sz="12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Dates:</a:t>
              </a:r>
              <a:r>
                <a:rPr lang="en-GB" sz="1200" b="0" i="0" u="none" strike="noStrike" cap="none">
                  <a:solidFill>
                    <a:srgbClr val="000000"/>
                  </a:solidFill>
                  <a:latin typeface="Arial"/>
                  <a:ea typeface="Arial"/>
                  <a:cs typeface="Arial"/>
                  <a:sym typeface="Arial"/>
                </a:rPr>
                <a:t> 27-28</a:t>
              </a:r>
              <a:r>
                <a:rPr lang="en-GB" sz="1200" b="0" i="0" u="none" strike="noStrike" cap="none" baseline="30000">
                  <a:solidFill>
                    <a:srgbClr val="000000"/>
                  </a:solidFill>
                  <a:latin typeface="Arial"/>
                  <a:ea typeface="Arial"/>
                  <a:cs typeface="Arial"/>
                  <a:sym typeface="Arial"/>
                </a:rPr>
                <a:t>th</a:t>
              </a:r>
              <a:r>
                <a:rPr lang="en-GB" sz="1200" b="0" i="0" u="none" strike="noStrike" cap="none">
                  <a:solidFill>
                    <a:srgbClr val="000000"/>
                  </a:solidFill>
                  <a:latin typeface="Arial"/>
                  <a:ea typeface="Arial"/>
                  <a:cs typeface="Arial"/>
                  <a:sym typeface="Arial"/>
                </a:rPr>
                <a:t> September 2021 (Online)</a:t>
              </a:r>
              <a:endParaRPr/>
            </a:p>
            <a:p>
              <a:pPr marL="114300" marR="0" lvl="1" indent="-114300" algn="l" rtl="0">
                <a:lnSpc>
                  <a:spcPct val="90000"/>
                </a:lnSpc>
                <a:spcBef>
                  <a:spcPts val="18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Plenaries: </a:t>
              </a:r>
              <a:r>
                <a:rPr lang="en-GB" sz="1200" b="1" i="0" u="none" strike="noStrike" cap="none">
                  <a:solidFill>
                    <a:srgbClr val="C00000"/>
                  </a:solidFill>
                  <a:latin typeface="Arial"/>
                  <a:ea typeface="Arial"/>
                  <a:cs typeface="Arial"/>
                  <a:sym typeface="Arial"/>
                </a:rPr>
                <a:t>Evidence Ecosystems </a:t>
              </a:r>
              <a:r>
                <a:rPr lang="en-GB" sz="1200" b="0" i="0" u="none" strike="noStrike" cap="none">
                  <a:solidFill>
                    <a:srgbClr val="000000"/>
                  </a:solidFill>
                  <a:latin typeface="Arial"/>
                  <a:ea typeface="Arial"/>
                  <a:cs typeface="Arial"/>
                  <a:sym typeface="Arial"/>
                </a:rPr>
                <a:t>and learning health systems: What are they and why bother?; The role of EBR in the Evidence Ecosystem; Involvement of end users in research when planning new research; How to </a:t>
              </a:r>
              <a:r>
                <a:rPr lang="en-GB" sz="1200" b="1" i="0" u="none" strike="noStrike" cap="none">
                  <a:solidFill>
                    <a:srgbClr val="000000"/>
                  </a:solidFill>
                  <a:latin typeface="Arial"/>
                  <a:ea typeface="Arial"/>
                  <a:cs typeface="Arial"/>
                  <a:sym typeface="Arial"/>
                </a:rPr>
                <a:t>involve end users </a:t>
              </a:r>
              <a:r>
                <a:rPr lang="en-GB" sz="1200" b="0" i="0" u="none" strike="noStrike" cap="none">
                  <a:solidFill>
                    <a:srgbClr val="000000"/>
                  </a:solidFill>
                  <a:latin typeface="Arial"/>
                  <a:ea typeface="Arial"/>
                  <a:cs typeface="Arial"/>
                  <a:sym typeface="Arial"/>
                </a:rPr>
                <a:t>in the planning of new research in a more systematic and transparent way; Access to and availability of evidence synthesis; More efficient production, updating and dissemination of </a:t>
              </a:r>
              <a:r>
                <a:rPr lang="en-GB" sz="1200" b="1" i="0" u="none" strike="noStrike" cap="none">
                  <a:solidFill>
                    <a:srgbClr val="C00000"/>
                  </a:solidFill>
                  <a:latin typeface="Arial"/>
                  <a:ea typeface="Arial"/>
                  <a:cs typeface="Arial"/>
                  <a:sym typeface="Arial"/>
                </a:rPr>
                <a:t>evidence syntheses</a:t>
              </a:r>
              <a:r>
                <a:rPr lang="en-GB" sz="1200" b="0" i="0" u="none" strike="noStrike" cap="none">
                  <a:solidFill>
                    <a:srgbClr val="000000"/>
                  </a:solidFill>
                  <a:latin typeface="Arial"/>
                  <a:ea typeface="Arial"/>
                  <a:cs typeface="Arial"/>
                  <a:sym typeface="Arial"/>
                </a:rPr>
                <a:t>; The role of EBR in the knowledge to action cycle; The challenges of </a:t>
              </a:r>
              <a:r>
                <a:rPr lang="en-GB" sz="1200" b="1" i="0" u="none" strike="noStrike" cap="none">
                  <a:solidFill>
                    <a:srgbClr val="C00000"/>
                  </a:solidFill>
                  <a:latin typeface="Arial"/>
                  <a:ea typeface="Arial"/>
                  <a:cs typeface="Arial"/>
                  <a:sym typeface="Arial"/>
                </a:rPr>
                <a:t>implementing EBR </a:t>
              </a:r>
              <a:r>
                <a:rPr lang="en-GB" sz="1200" b="0" i="0" u="none" strike="noStrike" cap="none">
                  <a:solidFill>
                    <a:srgbClr val="000000"/>
                  </a:solidFill>
                  <a:latin typeface="Arial"/>
                  <a:ea typeface="Arial"/>
                  <a:cs typeface="Arial"/>
                  <a:sym typeface="Arial"/>
                </a:rPr>
                <a:t>in different research environments</a:t>
              </a:r>
              <a:endParaRPr/>
            </a:p>
          </p:txBody>
        </p:sp>
        <p:sp>
          <p:nvSpPr>
            <p:cNvPr id="336" name="Google Shape;336;p11"/>
            <p:cNvSpPr/>
            <p:nvPr/>
          </p:nvSpPr>
          <p:spPr>
            <a:xfrm rot="5400000">
              <a:off x="-312300" y="4103066"/>
              <a:ext cx="2082004" cy="1457403"/>
            </a:xfrm>
            <a:prstGeom prst="chevron">
              <a:avLst>
                <a:gd name="adj" fmla="val 5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txBox="1"/>
            <p:nvPr/>
          </p:nvSpPr>
          <p:spPr>
            <a:xfrm>
              <a:off x="1" y="4519468"/>
              <a:ext cx="1457403" cy="62460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3</a:t>
              </a:r>
              <a:r>
                <a:rPr lang="en-GB" sz="2100" b="0" i="0" u="none" strike="noStrike" cap="none" baseline="30000">
                  <a:solidFill>
                    <a:schemeClr val="lt1"/>
                  </a:solidFill>
                  <a:latin typeface="Arial"/>
                  <a:ea typeface="Arial"/>
                  <a:cs typeface="Arial"/>
                  <a:sym typeface="Arial"/>
                </a:rPr>
                <a:t>rd</a:t>
              </a:r>
              <a:r>
                <a:rPr lang="en-GB" sz="2100" b="0" i="0" u="none" strike="noStrike" cap="none">
                  <a:solidFill>
                    <a:schemeClr val="lt1"/>
                  </a:solidFill>
                  <a:latin typeface="Arial"/>
                  <a:ea typeface="Arial"/>
                  <a:cs typeface="Arial"/>
                  <a:sym typeface="Arial"/>
                </a:rPr>
                <a:t> EBR Conference</a:t>
              </a:r>
              <a:endParaRPr/>
            </a:p>
          </p:txBody>
        </p:sp>
        <p:sp>
          <p:nvSpPr>
            <p:cNvPr id="338" name="Google Shape;338;p11"/>
            <p:cNvSpPr/>
            <p:nvPr/>
          </p:nvSpPr>
          <p:spPr>
            <a:xfrm rot="5400000">
              <a:off x="5735614" y="-487446"/>
              <a:ext cx="1353302" cy="9909725"/>
            </a:xfrm>
            <a:prstGeom prst="round2SameRect">
              <a:avLst>
                <a:gd name="adj1" fmla="val 16667"/>
                <a:gd name="adj2" fmla="val 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txBox="1"/>
            <p:nvPr/>
          </p:nvSpPr>
          <p:spPr>
            <a:xfrm>
              <a:off x="1457403" y="3856828"/>
              <a:ext cx="9843662" cy="1221176"/>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Theme: </a:t>
              </a:r>
              <a:r>
                <a:rPr lang="en-GB" sz="1200" b="0" i="0" u="none" strike="noStrike" cap="none">
                  <a:solidFill>
                    <a:srgbClr val="000000"/>
                  </a:solidFill>
                  <a:latin typeface="Arial"/>
                  <a:ea typeface="Arial"/>
                  <a:cs typeface="Arial"/>
                  <a:sym typeface="Arial"/>
                </a:rPr>
                <a:t>“Seeing Further: The Past, Present and Future of Evidence-Based Research”</a:t>
              </a:r>
              <a:endParaRPr sz="1200" b="0" i="0" u="none" strike="noStrike" cap="none">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Dates:</a:t>
              </a:r>
              <a:r>
                <a:rPr lang="en-GB" sz="1200" b="0" i="0" u="none" strike="noStrike" cap="none">
                  <a:solidFill>
                    <a:srgbClr val="000000"/>
                  </a:solidFill>
                  <a:latin typeface="Arial"/>
                  <a:ea typeface="Arial"/>
                  <a:cs typeface="Arial"/>
                  <a:sym typeface="Arial"/>
                </a:rPr>
                <a:t> 6-7</a:t>
              </a:r>
              <a:r>
                <a:rPr lang="en-GB" sz="1200" b="0" i="0" u="none" strike="noStrike" cap="none" baseline="30000">
                  <a:solidFill>
                    <a:srgbClr val="000000"/>
                  </a:solidFill>
                  <a:latin typeface="Arial"/>
                  <a:ea typeface="Arial"/>
                  <a:cs typeface="Arial"/>
                  <a:sym typeface="Arial"/>
                </a:rPr>
                <a:t>th</a:t>
              </a:r>
              <a:r>
                <a:rPr lang="en-GB" sz="1200" b="0" i="0" u="none" strike="noStrike" cap="none">
                  <a:solidFill>
                    <a:srgbClr val="000000"/>
                  </a:solidFill>
                  <a:latin typeface="Arial"/>
                  <a:ea typeface="Arial"/>
                  <a:cs typeface="Arial"/>
                  <a:sym typeface="Arial"/>
                </a:rPr>
                <a:t> October 2022 (Online)</a:t>
              </a:r>
              <a:endParaRPr/>
            </a:p>
            <a:p>
              <a:pPr marL="114300" marR="0" lvl="1" indent="-114300" algn="l" rtl="0">
                <a:lnSpc>
                  <a:spcPct val="90000"/>
                </a:lnSpc>
                <a:spcBef>
                  <a:spcPts val="180"/>
                </a:spcBef>
                <a:spcAft>
                  <a:spcPts val="0"/>
                </a:spcAft>
                <a:buClr>
                  <a:srgbClr val="000000"/>
                </a:buClr>
                <a:buSzPts val="1200"/>
                <a:buFont typeface="Arial"/>
                <a:buChar char="•"/>
              </a:pPr>
              <a:r>
                <a:rPr lang="en-GB" sz="1200" b="1" i="0" u="none" strike="noStrike" cap="none">
                  <a:solidFill>
                    <a:srgbClr val="000000"/>
                  </a:solidFill>
                  <a:latin typeface="Arial"/>
                  <a:ea typeface="Arial"/>
                  <a:cs typeface="Arial"/>
                  <a:sym typeface="Arial"/>
                </a:rPr>
                <a:t>Plenaries: </a:t>
              </a:r>
              <a:r>
                <a:rPr lang="en-GB" sz="1200" b="0" i="0" u="none" strike="noStrike" cap="none">
                  <a:solidFill>
                    <a:srgbClr val="000000"/>
                  </a:solidFill>
                  <a:latin typeface="Arial"/>
                  <a:ea typeface="Arial"/>
                  <a:cs typeface="Arial"/>
                  <a:sym typeface="Arial"/>
                </a:rPr>
                <a:t>Making EBR possible, easier, and the norm: </a:t>
              </a:r>
              <a:r>
                <a:rPr lang="en-GB" sz="1200" b="1" i="0" u="none" strike="noStrike" cap="none">
                  <a:solidFill>
                    <a:srgbClr val="C00000"/>
                  </a:solidFill>
                  <a:latin typeface="Arial"/>
                  <a:ea typeface="Arial"/>
                  <a:cs typeface="Arial"/>
                  <a:sym typeface="Arial"/>
                </a:rPr>
                <a:t>funders’ and researchers’ </a:t>
              </a:r>
              <a:r>
                <a:rPr lang="en-GB" sz="1200" b="0" i="0" u="none" strike="noStrike" cap="none">
                  <a:solidFill>
                    <a:srgbClr val="000000"/>
                  </a:solidFill>
                  <a:latin typeface="Arial"/>
                  <a:ea typeface="Arial"/>
                  <a:cs typeface="Arial"/>
                  <a:sym typeface="Arial"/>
                </a:rPr>
                <a:t>roles; </a:t>
              </a:r>
              <a:r>
                <a:rPr lang="en-GB" sz="1200" b="1" i="0" u="none" strike="noStrike" cap="none">
                  <a:solidFill>
                    <a:srgbClr val="C00000"/>
                  </a:solidFill>
                  <a:latin typeface="Arial"/>
                  <a:ea typeface="Arial"/>
                  <a:cs typeface="Arial"/>
                  <a:sym typeface="Arial"/>
                </a:rPr>
                <a:t>Quality of clinical trials </a:t>
              </a:r>
              <a:r>
                <a:rPr lang="en-GB" sz="1200" b="0" i="0" u="none" strike="noStrike" cap="none">
                  <a:solidFill>
                    <a:srgbClr val="000000"/>
                  </a:solidFill>
                  <a:latin typeface="Arial"/>
                  <a:ea typeface="Arial"/>
                  <a:cs typeface="Arial"/>
                  <a:sym typeface="Arial"/>
                </a:rPr>
                <a:t>and its relation with </a:t>
              </a:r>
              <a:r>
                <a:rPr lang="en-GB" sz="1200" b="1" i="0" u="none" strike="noStrike" cap="none">
                  <a:solidFill>
                    <a:srgbClr val="C00000"/>
                  </a:solidFill>
                  <a:latin typeface="Arial"/>
                  <a:ea typeface="Arial"/>
                  <a:cs typeface="Arial"/>
                  <a:sym typeface="Arial"/>
                </a:rPr>
                <a:t>research integrity</a:t>
              </a:r>
              <a:r>
                <a:rPr lang="en-GB" sz="1200" b="0" i="0" u="none" strike="noStrike" cap="none">
                  <a:solidFill>
                    <a:srgbClr val="000000"/>
                  </a:solidFill>
                  <a:latin typeface="Arial"/>
                  <a:ea typeface="Arial"/>
                  <a:cs typeface="Arial"/>
                  <a:sym typeface="Arial"/>
                </a:rPr>
                <a:t>; Answering the four statements on expectations of </a:t>
              </a:r>
              <a:r>
                <a:rPr lang="en-GB" sz="1200" b="1" i="0" u="none" strike="noStrike" cap="none">
                  <a:solidFill>
                    <a:srgbClr val="C00000"/>
                  </a:solidFill>
                  <a:latin typeface="Arial"/>
                  <a:ea typeface="Arial"/>
                  <a:cs typeface="Arial"/>
                  <a:sym typeface="Arial"/>
                </a:rPr>
                <a:t>editors</a:t>
              </a:r>
              <a:r>
                <a:rPr lang="en-GB" sz="1200" b="0" i="0" u="none" strike="noStrike" cap="none">
                  <a:solidFill>
                    <a:srgbClr val="000000"/>
                  </a:solidFill>
                  <a:latin typeface="Arial"/>
                  <a:ea typeface="Arial"/>
                  <a:cs typeface="Arial"/>
                  <a:sym typeface="Arial"/>
                </a:rPr>
                <a:t>; Has registration succeeded in minimizing redundancy in systematic reviews?; How to avoid </a:t>
              </a:r>
              <a:r>
                <a:rPr lang="en-GB" sz="1200" b="1" i="0" u="none" strike="noStrike" cap="none">
                  <a:solidFill>
                    <a:srgbClr val="C00000"/>
                  </a:solidFill>
                  <a:latin typeface="Arial"/>
                  <a:ea typeface="Arial"/>
                  <a:cs typeface="Arial"/>
                  <a:sym typeface="Arial"/>
                </a:rPr>
                <a:t>redundancy in systematic reviews</a:t>
              </a:r>
              <a:r>
                <a:rPr lang="en-GB" sz="1200" b="0" i="0" u="none" strike="noStrike" cap="none">
                  <a:solidFill>
                    <a:srgbClr val="000000"/>
                  </a:solidFill>
                  <a:latin typeface="Arial"/>
                  <a:ea typeface="Arial"/>
                  <a:cs typeface="Arial"/>
                  <a:sym typeface="Arial"/>
                </a:rPr>
                <a:t>?; A case on exercise for patients with knee osteoarthritis; Using a Bayesian approach to decide on the conclusiveness of systematic reviews; Introducing the Global Commission on Evidence; What has changed since the paper from 1996: Are </a:t>
              </a:r>
              <a:r>
                <a:rPr lang="en-GB" sz="1200" b="1" i="0" u="none" strike="noStrike" cap="none">
                  <a:solidFill>
                    <a:srgbClr val="C00000"/>
                  </a:solidFill>
                  <a:latin typeface="Arial"/>
                  <a:ea typeface="Arial"/>
                  <a:cs typeface="Arial"/>
                  <a:sym typeface="Arial"/>
                </a:rPr>
                <a:t>research ethics committees </a:t>
              </a:r>
              <a:r>
                <a:rPr lang="en-GB" sz="1200" b="0" i="0" u="none" strike="noStrike" cap="none">
                  <a:solidFill>
                    <a:srgbClr val="000000"/>
                  </a:solidFill>
                  <a:latin typeface="Arial"/>
                  <a:ea typeface="Arial"/>
                  <a:cs typeface="Arial"/>
                  <a:sym typeface="Arial"/>
                </a:rPr>
                <a:t>behaving unethically?; The present and future of EBR in the light of the 1998 paper</a:t>
              </a:r>
              <a:endParaRPr/>
            </a:p>
          </p:txBody>
        </p:sp>
      </p:grpSp>
      <p:sp>
        <p:nvSpPr>
          <p:cNvPr id="340" name="Google Shape;340;p11"/>
          <p:cNvSpPr txBox="1"/>
          <p:nvPr/>
        </p:nvSpPr>
        <p:spPr>
          <a:xfrm>
            <a:off x="547231" y="-133716"/>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Our EBR Conferences To 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79376" y="15922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GB" b="1"/>
              <a:t>EVBRES (EVidence-Based RESearch) </a:t>
            </a:r>
            <a:endParaRPr b="1"/>
          </a:p>
        </p:txBody>
      </p:sp>
      <p:sp>
        <p:nvSpPr>
          <p:cNvPr id="97" name="Google Shape;97;p2"/>
          <p:cNvSpPr txBox="1">
            <a:spLocks noGrp="1"/>
          </p:cNvSpPr>
          <p:nvPr>
            <p:ph type="body" idx="1"/>
          </p:nvPr>
        </p:nvSpPr>
        <p:spPr>
          <a:xfrm>
            <a:off x="263352" y="1484784"/>
            <a:ext cx="11665296"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GB" dirty="0"/>
              <a:t>EVBRES was a 4.5-year (2018-2023) EU-funded COST Action CA-17117 with over 40 countries participating globally</a:t>
            </a:r>
            <a:endParaRPr dirty="0"/>
          </a:p>
          <a:p>
            <a:pPr marL="457200" lvl="0" indent="-342900" algn="l" rtl="0">
              <a:lnSpc>
                <a:spcPct val="90000"/>
              </a:lnSpc>
              <a:spcBef>
                <a:spcPts val="1000"/>
              </a:spcBef>
              <a:spcAft>
                <a:spcPts val="0"/>
              </a:spcAft>
              <a:buClr>
                <a:schemeClr val="dk1"/>
              </a:buClr>
              <a:buSzPts val="1800"/>
              <a:buChar char="•"/>
            </a:pPr>
            <a:r>
              <a:rPr lang="en-GB" b="1" dirty="0"/>
              <a:t>Our aim: </a:t>
            </a:r>
            <a:r>
              <a:rPr lang="en-GB" dirty="0"/>
              <a:t>To encourage researchers and other stakeholders to use an </a:t>
            </a:r>
            <a:r>
              <a:rPr lang="en-GB" dirty="0">
                <a:solidFill>
                  <a:srgbClr val="A82428"/>
                </a:solidFill>
              </a:rPr>
              <a:t>Evidence-Based Research (EBR) </a:t>
            </a:r>
            <a:r>
              <a:rPr lang="en-GB" dirty="0"/>
              <a:t>approach while carrying out and supporting clinical research – and thus avoiding redundant research</a:t>
            </a:r>
            <a:endParaRPr dirty="0"/>
          </a:p>
        </p:txBody>
      </p:sp>
      <p:pic>
        <p:nvPicPr>
          <p:cNvPr id="98" name="Google Shape;98;p2"/>
          <p:cNvPicPr preferRelativeResize="0"/>
          <p:nvPr/>
        </p:nvPicPr>
        <p:blipFill rotWithShape="1">
          <a:blip r:embed="rId3">
            <a:alphaModFix/>
          </a:blip>
          <a:srcRect b="5056"/>
          <a:stretch/>
        </p:blipFill>
        <p:spPr>
          <a:xfrm>
            <a:off x="816616" y="3868154"/>
            <a:ext cx="9014976" cy="2989846"/>
          </a:xfrm>
          <a:prstGeom prst="rect">
            <a:avLst/>
          </a:prstGeom>
          <a:noFill/>
          <a:ln>
            <a:noFill/>
          </a:ln>
        </p:spPr>
      </p:pic>
      <p:sp>
        <p:nvSpPr>
          <p:cNvPr id="2" name="TextBox 1">
            <a:extLst>
              <a:ext uri="{FF2B5EF4-FFF2-40B4-BE49-F238E27FC236}">
                <a16:creationId xmlns:a16="http://schemas.microsoft.com/office/drawing/2014/main" id="{187D6AAD-ACE2-FB00-7AC1-B15540CD22CF}"/>
              </a:ext>
            </a:extLst>
          </p:cNvPr>
          <p:cNvSpPr txBox="1"/>
          <p:nvPr/>
        </p:nvSpPr>
        <p:spPr>
          <a:xfrm>
            <a:off x="9963401" y="5867782"/>
            <a:ext cx="2228599" cy="923330"/>
          </a:xfrm>
          <a:prstGeom prst="rect">
            <a:avLst/>
          </a:prstGeom>
          <a:noFill/>
        </p:spPr>
        <p:txBody>
          <a:bodyPr wrap="square" rtlCol="0">
            <a:spAutoFit/>
          </a:bodyPr>
          <a:lstStyle/>
          <a:p>
            <a:r>
              <a:rPr lang="en-GB" sz="1800" b="1" dirty="0">
                <a:solidFill>
                  <a:schemeClr val="tx1"/>
                </a:solidFill>
              </a:rPr>
              <a:t>EVBRES Launch</a:t>
            </a:r>
          </a:p>
          <a:p>
            <a:r>
              <a:rPr lang="en-GB" sz="1800" b="1" dirty="0">
                <a:solidFill>
                  <a:schemeClr val="tx1"/>
                </a:solidFill>
              </a:rPr>
              <a:t>Brussels </a:t>
            </a:r>
          </a:p>
          <a:p>
            <a:r>
              <a:rPr lang="en-GB" sz="1800" b="1" dirty="0">
                <a:solidFill>
                  <a:schemeClr val="tx1"/>
                </a:solidFill>
              </a:rPr>
              <a:t>17</a:t>
            </a:r>
            <a:r>
              <a:rPr lang="en-GB" sz="1800" b="1" baseline="30000" dirty="0">
                <a:solidFill>
                  <a:schemeClr val="tx1"/>
                </a:solidFill>
              </a:rPr>
              <a:t>th</a:t>
            </a:r>
            <a:r>
              <a:rPr lang="en-GB" sz="1800" b="1" dirty="0">
                <a:solidFill>
                  <a:schemeClr val="tx1"/>
                </a:solidFill>
              </a:rPr>
              <a:t> October 2018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555041" y="3072212"/>
            <a:ext cx="3651467" cy="16766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GB" sz="3959" b="1">
                <a:solidFill>
                  <a:schemeClr val="accent5"/>
                </a:solidFill>
              </a:rPr>
              <a:t>32 Full Member Countries</a:t>
            </a:r>
            <a:endParaRPr b="1">
              <a:solidFill>
                <a:schemeClr val="accent5"/>
              </a:solidFill>
            </a:endParaRPr>
          </a:p>
        </p:txBody>
      </p:sp>
      <p:pic>
        <p:nvPicPr>
          <p:cNvPr id="104" name="Google Shape;104;p3"/>
          <p:cNvPicPr preferRelativeResize="0"/>
          <p:nvPr/>
        </p:nvPicPr>
        <p:blipFill rotWithShape="1">
          <a:blip r:embed="rId3">
            <a:alphaModFix/>
          </a:blip>
          <a:srcRect l="707" r="22475" b="5418"/>
          <a:stretch/>
        </p:blipFill>
        <p:spPr>
          <a:xfrm>
            <a:off x="4206508" y="10"/>
            <a:ext cx="7985492" cy="6857990"/>
          </a:xfrm>
          <a:prstGeom prst="rect">
            <a:avLst/>
          </a:prstGeom>
          <a:noFill/>
          <a:ln>
            <a:noFill/>
          </a:ln>
        </p:spPr>
      </p:pic>
      <p:pic>
        <p:nvPicPr>
          <p:cNvPr id="105" name="Google Shape;105;p3" descr="Water with solid fill"/>
          <p:cNvPicPr preferRelativeResize="0"/>
          <p:nvPr/>
        </p:nvPicPr>
        <p:blipFill rotWithShape="1">
          <a:blip r:embed="rId4">
            <a:alphaModFix/>
          </a:blip>
          <a:srcRect/>
          <a:stretch/>
        </p:blipFill>
        <p:spPr>
          <a:xfrm rot="10800000">
            <a:off x="1864604" y="4748815"/>
            <a:ext cx="914400" cy="914400"/>
          </a:xfrm>
          <a:prstGeom prst="rect">
            <a:avLst/>
          </a:prstGeom>
          <a:noFill/>
          <a:ln>
            <a:noFill/>
          </a:ln>
        </p:spPr>
      </p:pic>
      <p:sp>
        <p:nvSpPr>
          <p:cNvPr id="106" name="Google Shape;106;p3"/>
          <p:cNvSpPr/>
          <p:nvPr/>
        </p:nvSpPr>
        <p:spPr>
          <a:xfrm>
            <a:off x="2259106" y="4997801"/>
            <a:ext cx="117410" cy="11743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3"/>
          <p:cNvSpPr txBox="1"/>
          <p:nvPr/>
        </p:nvSpPr>
        <p:spPr>
          <a:xfrm>
            <a:off x="252294" y="240609"/>
            <a:ext cx="4256962" cy="16766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EVBRES Launch</a:t>
            </a:r>
          </a:p>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Brussels</a:t>
            </a:r>
          </a:p>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17</a:t>
            </a:r>
            <a:r>
              <a:rPr lang="en-GB" sz="3959" b="0" i="0" u="none" strike="noStrike" cap="none" baseline="30000" dirty="0">
                <a:solidFill>
                  <a:schemeClr val="dk1"/>
                </a:solidFill>
                <a:latin typeface="Calibri"/>
                <a:ea typeface="Calibri"/>
                <a:cs typeface="Calibri"/>
                <a:sym typeface="Calibri"/>
              </a:rPr>
              <a:t>th</a:t>
            </a:r>
            <a:r>
              <a:rPr lang="en-GB" sz="3959" b="0" i="0" u="none" strike="noStrike" cap="none" dirty="0">
                <a:solidFill>
                  <a:schemeClr val="dk1"/>
                </a:solidFill>
                <a:latin typeface="Calibri"/>
                <a:ea typeface="Calibri"/>
                <a:cs typeface="Calibri"/>
                <a:sym typeface="Calibri"/>
              </a:rPr>
              <a:t> October 2018</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395258" y="3089472"/>
            <a:ext cx="3651467" cy="16766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GB" sz="3959" b="1">
                <a:solidFill>
                  <a:schemeClr val="accent2"/>
                </a:solidFill>
              </a:rPr>
              <a:t>16 Inclusiveness Target Countries</a:t>
            </a:r>
            <a:endParaRPr b="1">
              <a:solidFill>
                <a:schemeClr val="accent2"/>
              </a:solidFill>
            </a:endParaRPr>
          </a:p>
        </p:txBody>
      </p:sp>
      <p:pic>
        <p:nvPicPr>
          <p:cNvPr id="113" name="Google Shape;113;p4"/>
          <p:cNvPicPr preferRelativeResize="0"/>
          <p:nvPr/>
        </p:nvPicPr>
        <p:blipFill rotWithShape="1">
          <a:blip r:embed="rId3">
            <a:alphaModFix/>
          </a:blip>
          <a:srcRect/>
          <a:stretch/>
        </p:blipFill>
        <p:spPr>
          <a:xfrm>
            <a:off x="4509256" y="1128177"/>
            <a:ext cx="7554250" cy="5489214"/>
          </a:xfrm>
          <a:prstGeom prst="rect">
            <a:avLst/>
          </a:prstGeom>
          <a:noFill/>
          <a:ln>
            <a:noFill/>
          </a:ln>
        </p:spPr>
      </p:pic>
      <p:pic>
        <p:nvPicPr>
          <p:cNvPr id="114" name="Google Shape;114;p4" descr="Water with solid fill"/>
          <p:cNvPicPr preferRelativeResize="0"/>
          <p:nvPr/>
        </p:nvPicPr>
        <p:blipFill rotWithShape="1">
          <a:blip r:embed="rId4">
            <a:alphaModFix/>
          </a:blip>
          <a:srcRect/>
          <a:stretch/>
        </p:blipFill>
        <p:spPr>
          <a:xfrm rot="10800000">
            <a:off x="1769855" y="4963968"/>
            <a:ext cx="914400" cy="914400"/>
          </a:xfrm>
          <a:prstGeom prst="rect">
            <a:avLst/>
          </a:prstGeom>
          <a:noFill/>
          <a:ln>
            <a:noFill/>
          </a:ln>
        </p:spPr>
      </p:pic>
      <p:sp>
        <p:nvSpPr>
          <p:cNvPr id="115" name="Google Shape;115;p4"/>
          <p:cNvSpPr/>
          <p:nvPr/>
        </p:nvSpPr>
        <p:spPr>
          <a:xfrm>
            <a:off x="2162287" y="5212954"/>
            <a:ext cx="117410" cy="11743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07;p3">
            <a:extLst>
              <a:ext uri="{FF2B5EF4-FFF2-40B4-BE49-F238E27FC236}">
                <a16:creationId xmlns:a16="http://schemas.microsoft.com/office/drawing/2014/main" id="{8CE6108B-613B-E6DF-6920-CA0C39EAAF8D}"/>
              </a:ext>
            </a:extLst>
          </p:cNvPr>
          <p:cNvSpPr txBox="1"/>
          <p:nvPr/>
        </p:nvSpPr>
        <p:spPr>
          <a:xfrm>
            <a:off x="252294" y="240609"/>
            <a:ext cx="4256962" cy="16766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EVBRES Launch</a:t>
            </a:r>
          </a:p>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Brussels</a:t>
            </a:r>
          </a:p>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17</a:t>
            </a:r>
            <a:r>
              <a:rPr lang="en-GB" sz="3959" b="0" i="0" u="none" strike="noStrike" cap="none" baseline="30000" dirty="0">
                <a:solidFill>
                  <a:schemeClr val="dk1"/>
                </a:solidFill>
                <a:latin typeface="Calibri"/>
                <a:ea typeface="Calibri"/>
                <a:cs typeface="Calibri"/>
                <a:sym typeface="Calibri"/>
              </a:rPr>
              <a:t>th</a:t>
            </a:r>
            <a:r>
              <a:rPr lang="en-GB" sz="3959" b="0" i="0" u="none" strike="noStrike" cap="none" dirty="0">
                <a:solidFill>
                  <a:schemeClr val="dk1"/>
                </a:solidFill>
                <a:latin typeface="Calibri"/>
                <a:ea typeface="Calibri"/>
                <a:cs typeface="Calibri"/>
                <a:sym typeface="Calibri"/>
              </a:rPr>
              <a:t> October 2018</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316839" y="2165921"/>
            <a:ext cx="3651467" cy="16766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GB" sz="3200" b="1">
                <a:solidFill>
                  <a:schemeClr val="accent6"/>
                </a:solidFill>
              </a:rPr>
              <a:t>4 Near Neighbouring Countries</a:t>
            </a:r>
            <a:endParaRPr b="1">
              <a:solidFill>
                <a:schemeClr val="accent6"/>
              </a:solidFill>
            </a:endParaRPr>
          </a:p>
        </p:txBody>
      </p:sp>
      <p:sp>
        <p:nvSpPr>
          <p:cNvPr id="122" name="Google Shape;122;p5"/>
          <p:cNvSpPr txBox="1"/>
          <p:nvPr/>
        </p:nvSpPr>
        <p:spPr>
          <a:xfrm>
            <a:off x="252294" y="4373958"/>
            <a:ext cx="3651467" cy="16766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120"/>
              <a:buFont typeface="Calibri"/>
              <a:buNone/>
            </a:pPr>
            <a:r>
              <a:rPr lang="en-GB" sz="3120" b="1" i="0" u="none" strike="noStrike" cap="none">
                <a:solidFill>
                  <a:srgbClr val="7030A0"/>
                </a:solidFill>
                <a:latin typeface="Calibri"/>
                <a:ea typeface="Calibri"/>
                <a:cs typeface="Calibri"/>
                <a:sym typeface="Calibri"/>
              </a:rPr>
              <a:t>5 International Partner Countries</a:t>
            </a:r>
            <a:endParaRPr sz="1400" b="1" i="0" u="none" strike="noStrike" cap="none">
              <a:solidFill>
                <a:srgbClr val="7030A0"/>
              </a:solidFill>
              <a:latin typeface="Arial"/>
              <a:ea typeface="Arial"/>
              <a:cs typeface="Arial"/>
              <a:sym typeface="Arial"/>
            </a:endParaRPr>
          </a:p>
        </p:txBody>
      </p:sp>
      <p:sp>
        <p:nvSpPr>
          <p:cNvPr id="123" name="Google Shape;123;p5"/>
          <p:cNvSpPr/>
          <p:nvPr/>
        </p:nvSpPr>
        <p:spPr>
          <a:xfrm>
            <a:off x="5974813" y="3244334"/>
            <a:ext cx="24237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Calibri"/>
              <a:ea typeface="Calibri"/>
              <a:cs typeface="Calibri"/>
              <a:sym typeface="Calibri"/>
            </a:endParaRPr>
          </a:p>
        </p:txBody>
      </p:sp>
      <p:sp>
        <p:nvSpPr>
          <p:cNvPr id="124" name="Google Shape;124;p5"/>
          <p:cNvSpPr/>
          <p:nvPr/>
        </p:nvSpPr>
        <p:spPr>
          <a:xfrm>
            <a:off x="5974813" y="3244334"/>
            <a:ext cx="24237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Calibri"/>
              <a:ea typeface="Calibri"/>
              <a:cs typeface="Calibri"/>
              <a:sym typeface="Calibri"/>
            </a:endParaRPr>
          </a:p>
        </p:txBody>
      </p:sp>
      <p:pic>
        <p:nvPicPr>
          <p:cNvPr id="125" name="Google Shape;125;p5"/>
          <p:cNvPicPr preferRelativeResize="0"/>
          <p:nvPr/>
        </p:nvPicPr>
        <p:blipFill rotWithShape="1">
          <a:blip r:embed="rId3">
            <a:alphaModFix/>
          </a:blip>
          <a:srcRect/>
          <a:stretch/>
        </p:blipFill>
        <p:spPr>
          <a:xfrm>
            <a:off x="4140485" y="1201881"/>
            <a:ext cx="8051515" cy="5441652"/>
          </a:xfrm>
          <a:prstGeom prst="rect">
            <a:avLst/>
          </a:prstGeom>
          <a:noFill/>
          <a:ln>
            <a:noFill/>
          </a:ln>
        </p:spPr>
      </p:pic>
      <p:pic>
        <p:nvPicPr>
          <p:cNvPr id="126" name="Google Shape;126;p5" descr="Water with solid fill"/>
          <p:cNvPicPr preferRelativeResize="0"/>
          <p:nvPr/>
        </p:nvPicPr>
        <p:blipFill rotWithShape="1">
          <a:blip r:embed="rId4">
            <a:alphaModFix/>
          </a:blip>
          <a:srcRect/>
          <a:stretch/>
        </p:blipFill>
        <p:spPr>
          <a:xfrm rot="10800000">
            <a:off x="1337478" y="3758833"/>
            <a:ext cx="914400" cy="914400"/>
          </a:xfrm>
          <a:prstGeom prst="rect">
            <a:avLst/>
          </a:prstGeom>
          <a:noFill/>
          <a:ln>
            <a:noFill/>
          </a:ln>
        </p:spPr>
      </p:pic>
      <p:sp>
        <p:nvSpPr>
          <p:cNvPr id="127" name="Google Shape;127;p5"/>
          <p:cNvSpPr/>
          <p:nvPr/>
        </p:nvSpPr>
        <p:spPr>
          <a:xfrm>
            <a:off x="1731980" y="4007819"/>
            <a:ext cx="117410" cy="11743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8" name="Google Shape;128;p5" descr="Water with solid fill"/>
          <p:cNvPicPr preferRelativeResize="0"/>
          <p:nvPr/>
        </p:nvPicPr>
        <p:blipFill rotWithShape="1">
          <a:blip r:embed="rId5">
            <a:alphaModFix/>
          </a:blip>
          <a:srcRect/>
          <a:stretch/>
        </p:blipFill>
        <p:spPr>
          <a:xfrm rot="10800000">
            <a:off x="1337478" y="5729133"/>
            <a:ext cx="914400" cy="914400"/>
          </a:xfrm>
          <a:prstGeom prst="rect">
            <a:avLst/>
          </a:prstGeom>
          <a:noFill/>
          <a:ln>
            <a:noFill/>
          </a:ln>
        </p:spPr>
      </p:pic>
      <p:sp>
        <p:nvSpPr>
          <p:cNvPr id="129" name="Google Shape;129;p5"/>
          <p:cNvSpPr/>
          <p:nvPr/>
        </p:nvSpPr>
        <p:spPr>
          <a:xfrm>
            <a:off x="1731980" y="5978119"/>
            <a:ext cx="117410" cy="11743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07;p3">
            <a:extLst>
              <a:ext uri="{FF2B5EF4-FFF2-40B4-BE49-F238E27FC236}">
                <a16:creationId xmlns:a16="http://schemas.microsoft.com/office/drawing/2014/main" id="{175945F8-2BD2-D45D-6F7B-359FB334A964}"/>
              </a:ext>
            </a:extLst>
          </p:cNvPr>
          <p:cNvSpPr txBox="1"/>
          <p:nvPr/>
        </p:nvSpPr>
        <p:spPr>
          <a:xfrm>
            <a:off x="252294" y="240609"/>
            <a:ext cx="4256962" cy="16766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EVBRES Launch</a:t>
            </a:r>
          </a:p>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Brussels</a:t>
            </a:r>
          </a:p>
          <a:p>
            <a:pPr marL="0" marR="0" lvl="0" indent="0" algn="l" rtl="0">
              <a:lnSpc>
                <a:spcPct val="90000"/>
              </a:lnSpc>
              <a:spcBef>
                <a:spcPts val="0"/>
              </a:spcBef>
              <a:spcAft>
                <a:spcPts val="0"/>
              </a:spcAft>
              <a:buClr>
                <a:schemeClr val="dk1"/>
              </a:buClr>
              <a:buSzPts val="3959"/>
              <a:buFont typeface="Calibri"/>
              <a:buNone/>
            </a:pPr>
            <a:r>
              <a:rPr lang="en-GB" sz="3959" b="0" i="0" u="none" strike="noStrike" cap="none" dirty="0">
                <a:solidFill>
                  <a:schemeClr val="dk1"/>
                </a:solidFill>
                <a:latin typeface="Calibri"/>
                <a:ea typeface="Calibri"/>
                <a:cs typeface="Calibri"/>
                <a:sym typeface="Calibri"/>
              </a:rPr>
              <a:t>17</a:t>
            </a:r>
            <a:r>
              <a:rPr lang="en-GB" sz="3959" b="0" i="0" u="none" strike="noStrike" cap="none" baseline="30000" dirty="0">
                <a:solidFill>
                  <a:schemeClr val="dk1"/>
                </a:solidFill>
                <a:latin typeface="Calibri"/>
                <a:ea typeface="Calibri"/>
                <a:cs typeface="Calibri"/>
                <a:sym typeface="Calibri"/>
              </a:rPr>
              <a:t>th</a:t>
            </a:r>
            <a:r>
              <a:rPr lang="en-GB" sz="3959" b="0" i="0" u="none" strike="noStrike" cap="none" dirty="0">
                <a:solidFill>
                  <a:schemeClr val="dk1"/>
                </a:solidFill>
                <a:latin typeface="Calibri"/>
                <a:ea typeface="Calibri"/>
                <a:cs typeface="Calibri"/>
                <a:sym typeface="Calibri"/>
              </a:rPr>
              <a:t> October 2018</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6"/>
          <p:cNvGrpSpPr/>
          <p:nvPr/>
        </p:nvGrpSpPr>
        <p:grpSpPr>
          <a:xfrm>
            <a:off x="106017" y="18564"/>
            <a:ext cx="11966713" cy="6820870"/>
            <a:chOff x="0" y="18564"/>
            <a:chExt cx="11966713" cy="6820870"/>
          </a:xfrm>
        </p:grpSpPr>
        <p:sp>
          <p:nvSpPr>
            <p:cNvPr id="136" name="Google Shape;136;p6"/>
            <p:cNvSpPr/>
            <p:nvPr/>
          </p:nvSpPr>
          <p:spPr>
            <a:xfrm>
              <a:off x="0" y="5635751"/>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txBox="1"/>
            <p:nvPr/>
          </p:nvSpPr>
          <p:spPr>
            <a:xfrm>
              <a:off x="0" y="5635751"/>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Working Groups</a:t>
              </a:r>
              <a:endParaRPr sz="1400" b="0" i="0" u="none" strike="noStrike" cap="none">
                <a:solidFill>
                  <a:srgbClr val="000000"/>
                </a:solidFill>
                <a:latin typeface="Arial"/>
                <a:ea typeface="Arial"/>
                <a:cs typeface="Arial"/>
                <a:sym typeface="Arial"/>
              </a:endParaRPr>
            </a:p>
          </p:txBody>
        </p:sp>
        <p:sp>
          <p:nvSpPr>
            <p:cNvPr id="138" name="Google Shape;138;p6"/>
            <p:cNvSpPr/>
            <p:nvPr/>
          </p:nvSpPr>
          <p:spPr>
            <a:xfrm>
              <a:off x="0" y="4231454"/>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6"/>
            <p:cNvSpPr txBox="1"/>
            <p:nvPr/>
          </p:nvSpPr>
          <p:spPr>
            <a:xfrm>
              <a:off x="0" y="4231454"/>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Objective 2:</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75"/>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Capacity Building</a:t>
              </a: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0" y="2827157"/>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txBox="1"/>
            <p:nvPr/>
          </p:nvSpPr>
          <p:spPr>
            <a:xfrm>
              <a:off x="0" y="2827157"/>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Objective 1:</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75"/>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Research Coordination</a:t>
              </a:r>
              <a:endParaRPr sz="1400" b="0" i="0" u="none" strike="noStrike" cap="none">
                <a:solidFill>
                  <a:srgbClr val="000000"/>
                </a:solidFill>
                <a:latin typeface="Arial"/>
                <a:ea typeface="Arial"/>
                <a:cs typeface="Arial"/>
                <a:sym typeface="Arial"/>
              </a:endParaRPr>
            </a:p>
          </p:txBody>
        </p:sp>
        <p:sp>
          <p:nvSpPr>
            <p:cNvPr id="142" name="Google Shape;142;p6"/>
            <p:cNvSpPr/>
            <p:nvPr/>
          </p:nvSpPr>
          <p:spPr>
            <a:xfrm>
              <a:off x="0" y="1422861"/>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txBox="1"/>
            <p:nvPr/>
          </p:nvSpPr>
          <p:spPr>
            <a:xfrm>
              <a:off x="0" y="1422861"/>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Theme</a:t>
              </a:r>
              <a:endParaRPr sz="1400" b="0" i="0" u="none" strike="noStrike" cap="none">
                <a:solidFill>
                  <a:srgbClr val="000000"/>
                </a:solidFill>
                <a:latin typeface="Arial"/>
                <a:ea typeface="Arial"/>
                <a:cs typeface="Arial"/>
                <a:sym typeface="Arial"/>
              </a:endParaRPr>
            </a:p>
          </p:txBody>
        </p:sp>
        <p:sp>
          <p:nvSpPr>
            <p:cNvPr id="144" name="Google Shape;144;p6"/>
            <p:cNvSpPr/>
            <p:nvPr/>
          </p:nvSpPr>
          <p:spPr>
            <a:xfrm>
              <a:off x="0" y="18564"/>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
            <p:cNvSpPr txBox="1"/>
            <p:nvPr/>
          </p:nvSpPr>
          <p:spPr>
            <a:xfrm>
              <a:off x="0" y="18564"/>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Main Aim</a:t>
              </a:r>
              <a:endParaRPr sz="1400" b="0" i="0" u="none" strike="noStrike" cap="none">
                <a:solidFill>
                  <a:srgbClr val="000000"/>
                </a:solidFill>
                <a:latin typeface="Arial"/>
                <a:ea typeface="Arial"/>
                <a:cs typeface="Arial"/>
                <a:sym typeface="Arial"/>
              </a:endParaRPr>
            </a:p>
          </p:txBody>
        </p:sp>
        <p:sp>
          <p:nvSpPr>
            <p:cNvPr id="146" name="Google Shape;146;p6"/>
            <p:cNvSpPr/>
            <p:nvPr/>
          </p:nvSpPr>
          <p:spPr>
            <a:xfrm>
              <a:off x="6294780" y="118871"/>
              <a:ext cx="2727831" cy="100306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6324159" y="148250"/>
              <a:ext cx="2669073"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EBR Approach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Reduced waste in research</a:t>
              </a:r>
              <a:endParaRPr sz="1400" b="0" i="0" u="none" strike="noStrike" cap="none">
                <a:solidFill>
                  <a:srgbClr val="000000"/>
                </a:solidFill>
                <a:latin typeface="Arial"/>
                <a:ea typeface="Arial"/>
                <a:cs typeface="Arial"/>
                <a:sym typeface="Arial"/>
              </a:endParaRPr>
            </a:p>
          </p:txBody>
        </p:sp>
        <p:sp>
          <p:nvSpPr>
            <p:cNvPr id="148" name="Google Shape;148;p6"/>
            <p:cNvSpPr/>
            <p:nvPr/>
          </p:nvSpPr>
          <p:spPr>
            <a:xfrm>
              <a:off x="4724718" y="1121940"/>
              <a:ext cx="2933977" cy="401227"/>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49" name="Google Shape;149;p6"/>
            <p:cNvSpPr/>
            <p:nvPr/>
          </p:nvSpPr>
          <p:spPr>
            <a:xfrm>
              <a:off x="3972416"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
            <p:cNvSpPr txBox="1"/>
            <p:nvPr/>
          </p:nvSpPr>
          <p:spPr>
            <a:xfrm>
              <a:off x="4001795"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dk2"/>
                  </a:solidFill>
                  <a:latin typeface="Calibri"/>
                  <a:ea typeface="Calibri"/>
                  <a:cs typeface="Calibri"/>
                  <a:sym typeface="Calibri"/>
                </a:rPr>
                <a:t>Dissemination &amp; Implementation</a:t>
              </a:r>
              <a:endParaRPr/>
            </a:p>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dk2"/>
                  </a:solidFill>
                  <a:latin typeface="Calibri"/>
                  <a:ea typeface="Calibri"/>
                  <a:cs typeface="Calibri"/>
                  <a:sym typeface="Calibri"/>
                </a:rPr>
                <a:t>(Stakeholders)</a:t>
              </a:r>
              <a:endParaRPr/>
            </a:p>
          </p:txBody>
        </p:sp>
        <p:sp>
          <p:nvSpPr>
            <p:cNvPr id="151" name="Google Shape;151;p6"/>
            <p:cNvSpPr/>
            <p:nvPr/>
          </p:nvSpPr>
          <p:spPr>
            <a:xfrm>
              <a:off x="4678998"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52" name="Google Shape;152;p6"/>
            <p:cNvSpPr/>
            <p:nvPr/>
          </p:nvSpPr>
          <p:spPr>
            <a:xfrm>
              <a:off x="3972416"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
            <p:cNvSpPr txBox="1"/>
            <p:nvPr/>
          </p:nvSpPr>
          <p:spPr>
            <a:xfrm>
              <a:off x="4001795"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Raise awareness</a:t>
              </a:r>
              <a:endParaRPr sz="1400" b="0" i="0" u="none" strike="noStrike" cap="none">
                <a:solidFill>
                  <a:srgbClr val="000000"/>
                </a:solidFill>
                <a:latin typeface="Arial"/>
                <a:ea typeface="Arial"/>
                <a:cs typeface="Arial"/>
                <a:sym typeface="Arial"/>
              </a:endParaRPr>
            </a:p>
          </p:txBody>
        </p:sp>
        <p:sp>
          <p:nvSpPr>
            <p:cNvPr id="154" name="Google Shape;154;p6"/>
            <p:cNvSpPr/>
            <p:nvPr/>
          </p:nvSpPr>
          <p:spPr>
            <a:xfrm>
              <a:off x="4678998"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55" name="Google Shape;155;p6"/>
            <p:cNvSpPr/>
            <p:nvPr/>
          </p:nvSpPr>
          <p:spPr>
            <a:xfrm>
              <a:off x="3972416"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txBox="1"/>
            <p:nvPr/>
          </p:nvSpPr>
          <p:spPr>
            <a:xfrm>
              <a:off x="4001795"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Formulate implications</a:t>
              </a: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4678998"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58" name="Google Shape;158;p6"/>
            <p:cNvSpPr/>
            <p:nvPr/>
          </p:nvSpPr>
          <p:spPr>
            <a:xfrm>
              <a:off x="3972416"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4001795" y="576543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6680703" y="1121940"/>
              <a:ext cx="977992" cy="401227"/>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61" name="Google Shape;161;p6"/>
            <p:cNvSpPr/>
            <p:nvPr/>
          </p:nvSpPr>
          <p:spPr>
            <a:xfrm>
              <a:off x="5928401"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
            <p:cNvSpPr txBox="1"/>
            <p:nvPr/>
          </p:nvSpPr>
          <p:spPr>
            <a:xfrm>
              <a:off x="5957780"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dk2"/>
                  </a:solidFill>
                  <a:latin typeface="Calibri"/>
                  <a:ea typeface="Calibri"/>
                  <a:cs typeface="Calibri"/>
                  <a:sym typeface="Calibri"/>
                </a:rPr>
                <a:t>EBR methods</a:t>
              </a:r>
              <a:endParaRPr sz="1400" b="0" i="0" u="none" strike="noStrike" cap="none">
                <a:solidFill>
                  <a:schemeClr val="dk2"/>
                </a:solidFill>
                <a:latin typeface="Arial"/>
                <a:ea typeface="Arial"/>
                <a:cs typeface="Arial"/>
                <a:sym typeface="Arial"/>
              </a:endParaRPr>
            </a:p>
          </p:txBody>
        </p:sp>
        <p:sp>
          <p:nvSpPr>
            <p:cNvPr id="163" name="Google Shape;163;p6"/>
            <p:cNvSpPr/>
            <p:nvPr/>
          </p:nvSpPr>
          <p:spPr>
            <a:xfrm>
              <a:off x="6634983"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64" name="Google Shape;164;p6"/>
            <p:cNvSpPr/>
            <p:nvPr/>
          </p:nvSpPr>
          <p:spPr>
            <a:xfrm>
              <a:off x="5928401"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
            <p:cNvSpPr txBox="1"/>
            <p:nvPr/>
          </p:nvSpPr>
          <p:spPr>
            <a:xfrm>
              <a:off x="5957780"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Develop teaching materials</a:t>
              </a:r>
              <a:endParaRPr sz="1400" b="0" i="0" u="none" strike="noStrike" cap="none">
                <a:solidFill>
                  <a:srgbClr val="000000"/>
                </a:solidFill>
                <a:latin typeface="Arial"/>
                <a:ea typeface="Arial"/>
                <a:cs typeface="Arial"/>
                <a:sym typeface="Arial"/>
              </a:endParaRPr>
            </a:p>
          </p:txBody>
        </p:sp>
        <p:sp>
          <p:nvSpPr>
            <p:cNvPr id="166" name="Google Shape;166;p6"/>
            <p:cNvSpPr/>
            <p:nvPr/>
          </p:nvSpPr>
          <p:spPr>
            <a:xfrm>
              <a:off x="6634983"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67" name="Google Shape;167;p6"/>
            <p:cNvSpPr/>
            <p:nvPr/>
          </p:nvSpPr>
          <p:spPr>
            <a:xfrm>
              <a:off x="5928401"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
            <p:cNvSpPr txBox="1"/>
            <p:nvPr/>
          </p:nvSpPr>
          <p:spPr>
            <a:xfrm>
              <a:off x="5957780"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Provide training</a:t>
              </a:r>
              <a:endParaRPr/>
            </a:p>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Develop Handbook</a:t>
              </a:r>
              <a:endParaRPr sz="1400" b="0" i="0" u="none" strike="noStrike" cap="none">
                <a:solidFill>
                  <a:srgbClr val="000000"/>
                </a:solidFill>
                <a:latin typeface="Arial"/>
                <a:ea typeface="Arial"/>
                <a:cs typeface="Arial"/>
                <a:sym typeface="Arial"/>
              </a:endParaRPr>
            </a:p>
          </p:txBody>
        </p:sp>
        <p:sp>
          <p:nvSpPr>
            <p:cNvPr id="169" name="Google Shape;169;p6"/>
            <p:cNvSpPr/>
            <p:nvPr/>
          </p:nvSpPr>
          <p:spPr>
            <a:xfrm>
              <a:off x="6634983"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70" name="Google Shape;170;p6"/>
            <p:cNvSpPr/>
            <p:nvPr/>
          </p:nvSpPr>
          <p:spPr>
            <a:xfrm>
              <a:off x="5928401"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
            <p:cNvSpPr txBox="1"/>
            <p:nvPr/>
          </p:nvSpPr>
          <p:spPr>
            <a:xfrm>
              <a:off x="5957780" y="576543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72" name="Google Shape;172;p6"/>
            <p:cNvSpPr/>
            <p:nvPr/>
          </p:nvSpPr>
          <p:spPr>
            <a:xfrm>
              <a:off x="7658696" y="1121940"/>
              <a:ext cx="977992" cy="401227"/>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73" name="Google Shape;173;p6"/>
            <p:cNvSpPr/>
            <p:nvPr/>
          </p:nvSpPr>
          <p:spPr>
            <a:xfrm>
              <a:off x="7884386"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7913765"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dk2"/>
                  </a:solidFill>
                  <a:latin typeface="Calibri"/>
                  <a:ea typeface="Calibri"/>
                  <a:cs typeface="Calibri"/>
                  <a:sym typeface="Calibri"/>
                </a:rPr>
                <a:t>Systematic review efficiency</a:t>
              </a:r>
              <a:endParaRPr sz="1400" b="0" i="0" u="none" strike="noStrike" cap="none">
                <a:solidFill>
                  <a:schemeClr val="dk2"/>
                </a:solidFill>
                <a:latin typeface="Arial"/>
                <a:ea typeface="Arial"/>
                <a:cs typeface="Arial"/>
                <a:sym typeface="Arial"/>
              </a:endParaRPr>
            </a:p>
          </p:txBody>
        </p:sp>
        <p:sp>
          <p:nvSpPr>
            <p:cNvPr id="175" name="Google Shape;175;p6"/>
            <p:cNvSpPr/>
            <p:nvPr/>
          </p:nvSpPr>
          <p:spPr>
            <a:xfrm>
              <a:off x="8590968"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76" name="Google Shape;176;p6"/>
            <p:cNvSpPr/>
            <p:nvPr/>
          </p:nvSpPr>
          <p:spPr>
            <a:xfrm>
              <a:off x="7884386"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txBox="1"/>
            <p:nvPr/>
          </p:nvSpPr>
          <p:spPr>
            <a:xfrm>
              <a:off x="7913765"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Foster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Collaboration</a:t>
              </a:r>
              <a:endParaRPr/>
            </a:p>
            <a:p>
              <a:pPr marL="0" marR="0" lvl="0" indent="0" algn="ctr" rtl="0">
                <a:lnSpc>
                  <a:spcPct val="90000"/>
                </a:lnSpc>
                <a:spcBef>
                  <a:spcPts val="525"/>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Assess effort</a:t>
              </a:r>
              <a:endParaRPr sz="1400" b="0" i="0" u="none" strike="noStrike" cap="none">
                <a:solidFill>
                  <a:srgbClr val="000000"/>
                </a:solidFill>
                <a:latin typeface="Arial"/>
                <a:ea typeface="Arial"/>
                <a:cs typeface="Arial"/>
                <a:sym typeface="Arial"/>
              </a:endParaRPr>
            </a:p>
          </p:txBody>
        </p:sp>
        <p:sp>
          <p:nvSpPr>
            <p:cNvPr id="178" name="Google Shape;178;p6"/>
            <p:cNvSpPr/>
            <p:nvPr/>
          </p:nvSpPr>
          <p:spPr>
            <a:xfrm>
              <a:off x="8590968"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79" name="Google Shape;179;p6"/>
            <p:cNvSpPr/>
            <p:nvPr/>
          </p:nvSpPr>
          <p:spPr>
            <a:xfrm>
              <a:off x="7884386"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p:nvPr/>
          </p:nvSpPr>
          <p:spPr>
            <a:xfrm>
              <a:off x="7913765"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Improve processes &amp; Technologies</a:t>
              </a:r>
              <a:endParaRPr sz="1400" b="0" i="0" u="none" strike="noStrike" cap="none">
                <a:solidFill>
                  <a:srgbClr val="000000"/>
                </a:solidFill>
                <a:latin typeface="Arial"/>
                <a:ea typeface="Arial"/>
                <a:cs typeface="Arial"/>
                <a:sym typeface="Arial"/>
              </a:endParaRPr>
            </a:p>
          </p:txBody>
        </p:sp>
        <p:sp>
          <p:nvSpPr>
            <p:cNvPr id="181" name="Google Shape;181;p6"/>
            <p:cNvSpPr/>
            <p:nvPr/>
          </p:nvSpPr>
          <p:spPr>
            <a:xfrm>
              <a:off x="8590968"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82" name="Google Shape;182;p6"/>
            <p:cNvSpPr/>
            <p:nvPr/>
          </p:nvSpPr>
          <p:spPr>
            <a:xfrm>
              <a:off x="7884386"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
            <p:cNvSpPr txBox="1"/>
            <p:nvPr/>
          </p:nvSpPr>
          <p:spPr>
            <a:xfrm>
              <a:off x="7913765" y="576543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7658696" y="1121940"/>
              <a:ext cx="2933977" cy="401227"/>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85" name="Google Shape;185;p6"/>
            <p:cNvSpPr/>
            <p:nvPr/>
          </p:nvSpPr>
          <p:spPr>
            <a:xfrm>
              <a:off x="9840371"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9869750"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dk2"/>
                  </a:solidFill>
                  <a:latin typeface="Calibri"/>
                  <a:ea typeface="Calibri"/>
                  <a:cs typeface="Calibri"/>
                  <a:sym typeface="Calibri"/>
                </a:rPr>
                <a:t>Meta-research on EBR implementation</a:t>
              </a:r>
              <a:endParaRPr sz="1400" b="0" i="0" u="none" strike="noStrike" cap="none">
                <a:solidFill>
                  <a:schemeClr val="dk2"/>
                </a:solidFill>
                <a:latin typeface="Arial"/>
                <a:ea typeface="Arial"/>
                <a:cs typeface="Arial"/>
                <a:sym typeface="Arial"/>
              </a:endParaRPr>
            </a:p>
          </p:txBody>
        </p:sp>
        <p:sp>
          <p:nvSpPr>
            <p:cNvPr id="187" name="Google Shape;187;p6"/>
            <p:cNvSpPr/>
            <p:nvPr/>
          </p:nvSpPr>
          <p:spPr>
            <a:xfrm>
              <a:off x="10546953"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88" name="Google Shape;188;p6"/>
            <p:cNvSpPr/>
            <p:nvPr/>
          </p:nvSpPr>
          <p:spPr>
            <a:xfrm>
              <a:off x="9840371"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
            <p:cNvSpPr txBox="1"/>
            <p:nvPr/>
          </p:nvSpPr>
          <p:spPr>
            <a:xfrm>
              <a:off x="9869750"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Build agreement on how to evaluate</a:t>
              </a:r>
              <a:endParaRPr sz="1400" b="0" i="0" u="none" strike="noStrike" cap="none">
                <a:solidFill>
                  <a:srgbClr val="000000"/>
                </a:solidFill>
                <a:latin typeface="Arial"/>
                <a:ea typeface="Arial"/>
                <a:cs typeface="Arial"/>
                <a:sym typeface="Arial"/>
              </a:endParaRPr>
            </a:p>
          </p:txBody>
        </p:sp>
        <p:sp>
          <p:nvSpPr>
            <p:cNvPr id="190" name="Google Shape;190;p6"/>
            <p:cNvSpPr/>
            <p:nvPr/>
          </p:nvSpPr>
          <p:spPr>
            <a:xfrm>
              <a:off x="10546953"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91" name="Google Shape;191;p6"/>
            <p:cNvSpPr/>
            <p:nvPr/>
          </p:nvSpPr>
          <p:spPr>
            <a:xfrm>
              <a:off x="9840371"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9869750"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Build understanding of how to monitor</a:t>
              </a:r>
              <a:endParaRPr sz="1400" b="0" i="0" u="none" strike="noStrike" cap="none">
                <a:solidFill>
                  <a:srgbClr val="000000"/>
                </a:solidFill>
                <a:latin typeface="Arial"/>
                <a:ea typeface="Arial"/>
                <a:cs typeface="Arial"/>
                <a:sym typeface="Arial"/>
              </a:endParaRPr>
            </a:p>
          </p:txBody>
        </p:sp>
        <p:sp>
          <p:nvSpPr>
            <p:cNvPr id="193" name="Google Shape;193;p6"/>
            <p:cNvSpPr/>
            <p:nvPr/>
          </p:nvSpPr>
          <p:spPr>
            <a:xfrm>
              <a:off x="10546953"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94" name="Google Shape;194;p6"/>
            <p:cNvSpPr/>
            <p:nvPr/>
          </p:nvSpPr>
          <p:spPr>
            <a:xfrm>
              <a:off x="9840371"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9869750" y="576543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6"/>
          <p:cNvGrpSpPr/>
          <p:nvPr/>
        </p:nvGrpSpPr>
        <p:grpSpPr>
          <a:xfrm>
            <a:off x="106017" y="18564"/>
            <a:ext cx="11966713" cy="6820870"/>
            <a:chOff x="0" y="18564"/>
            <a:chExt cx="11966713" cy="6820870"/>
          </a:xfrm>
        </p:grpSpPr>
        <p:sp>
          <p:nvSpPr>
            <p:cNvPr id="136" name="Google Shape;136;p6"/>
            <p:cNvSpPr/>
            <p:nvPr/>
          </p:nvSpPr>
          <p:spPr>
            <a:xfrm>
              <a:off x="0" y="5635751"/>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txBox="1"/>
            <p:nvPr/>
          </p:nvSpPr>
          <p:spPr>
            <a:xfrm>
              <a:off x="0" y="5635751"/>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Objective 2:</a:t>
              </a:r>
            </a:p>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Capacity Building</a:t>
              </a:r>
            </a:p>
          </p:txBody>
        </p:sp>
        <p:sp>
          <p:nvSpPr>
            <p:cNvPr id="138" name="Google Shape;138;p6"/>
            <p:cNvSpPr/>
            <p:nvPr/>
          </p:nvSpPr>
          <p:spPr>
            <a:xfrm>
              <a:off x="0" y="4231454"/>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6"/>
            <p:cNvSpPr txBox="1"/>
            <p:nvPr/>
          </p:nvSpPr>
          <p:spPr>
            <a:xfrm>
              <a:off x="0" y="4231454"/>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dirty="0">
                  <a:solidFill>
                    <a:schemeClr val="dk1"/>
                  </a:solidFill>
                  <a:latin typeface="Calibri"/>
                  <a:ea typeface="Calibri"/>
                  <a:cs typeface="Calibri"/>
                  <a:sym typeface="Calibri"/>
                </a:rPr>
                <a:t>Objective 1:</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875"/>
                </a:spcBef>
                <a:spcAft>
                  <a:spcPts val="0"/>
                </a:spcAft>
                <a:buClr>
                  <a:schemeClr val="dk1"/>
                </a:buClr>
                <a:buSzPts val="2500"/>
                <a:buFont typeface="Calibri"/>
                <a:buNone/>
              </a:pPr>
              <a:r>
                <a:rPr lang="en-GB" sz="2500" b="0" i="0" u="none" strike="noStrike" cap="none" dirty="0">
                  <a:solidFill>
                    <a:schemeClr val="dk1"/>
                  </a:solidFill>
                  <a:latin typeface="Calibri"/>
                  <a:ea typeface="Calibri"/>
                  <a:cs typeface="Calibri"/>
                  <a:sym typeface="Calibri"/>
                </a:rPr>
                <a:t>Research Coordination</a:t>
              </a:r>
              <a:endParaRPr lang="en-GB" sz="1400" b="0" i="0" u="none" strike="noStrike" cap="none" dirty="0">
                <a:solidFill>
                  <a:srgbClr val="000000"/>
                </a:solidFill>
                <a:latin typeface="Arial"/>
                <a:ea typeface="Arial"/>
                <a:cs typeface="Arial"/>
                <a:sym typeface="Arial"/>
              </a:endParaRPr>
            </a:p>
          </p:txBody>
        </p:sp>
        <p:sp>
          <p:nvSpPr>
            <p:cNvPr id="140" name="Google Shape;140;p6"/>
            <p:cNvSpPr/>
            <p:nvPr/>
          </p:nvSpPr>
          <p:spPr>
            <a:xfrm>
              <a:off x="0" y="2827157"/>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txBox="1"/>
            <p:nvPr/>
          </p:nvSpPr>
          <p:spPr>
            <a:xfrm>
              <a:off x="0" y="2827157"/>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dirty="0">
                  <a:solidFill>
                    <a:schemeClr val="dk1"/>
                  </a:solidFill>
                  <a:latin typeface="Calibri"/>
                  <a:ea typeface="Calibri"/>
                  <a:cs typeface="Calibri"/>
                  <a:sym typeface="Calibri"/>
                </a:rPr>
                <a:t>Working Groups</a:t>
              </a:r>
              <a:endParaRPr sz="1400" b="0" i="0" u="none" strike="noStrike" cap="none" dirty="0">
                <a:solidFill>
                  <a:srgbClr val="000000"/>
                </a:solidFill>
                <a:latin typeface="Arial"/>
                <a:ea typeface="Arial"/>
                <a:cs typeface="Arial"/>
                <a:sym typeface="Arial"/>
              </a:endParaRPr>
            </a:p>
          </p:txBody>
        </p:sp>
        <p:sp>
          <p:nvSpPr>
            <p:cNvPr id="142" name="Google Shape;142;p6"/>
            <p:cNvSpPr/>
            <p:nvPr/>
          </p:nvSpPr>
          <p:spPr>
            <a:xfrm>
              <a:off x="0" y="1422861"/>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txBox="1"/>
            <p:nvPr/>
          </p:nvSpPr>
          <p:spPr>
            <a:xfrm>
              <a:off x="0" y="1422861"/>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Theme</a:t>
              </a:r>
              <a:endParaRPr sz="1400" b="0" i="0" u="none" strike="noStrike" cap="none">
                <a:solidFill>
                  <a:srgbClr val="000000"/>
                </a:solidFill>
                <a:latin typeface="Arial"/>
                <a:ea typeface="Arial"/>
                <a:cs typeface="Arial"/>
                <a:sym typeface="Arial"/>
              </a:endParaRPr>
            </a:p>
          </p:txBody>
        </p:sp>
        <p:sp>
          <p:nvSpPr>
            <p:cNvPr id="144" name="Google Shape;144;p6"/>
            <p:cNvSpPr/>
            <p:nvPr/>
          </p:nvSpPr>
          <p:spPr>
            <a:xfrm>
              <a:off x="0" y="18564"/>
              <a:ext cx="11966713" cy="1203683"/>
            </a:xfrm>
            <a:prstGeom prst="roundRect">
              <a:avLst>
                <a:gd name="adj" fmla="val 10000"/>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
            <p:cNvSpPr txBox="1"/>
            <p:nvPr/>
          </p:nvSpPr>
          <p:spPr>
            <a:xfrm>
              <a:off x="0" y="18564"/>
              <a:ext cx="3590013" cy="1203683"/>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GB" sz="2500" b="0" i="0" u="none" strike="noStrike" cap="none">
                  <a:solidFill>
                    <a:schemeClr val="dk1"/>
                  </a:solidFill>
                  <a:latin typeface="Calibri"/>
                  <a:ea typeface="Calibri"/>
                  <a:cs typeface="Calibri"/>
                  <a:sym typeface="Calibri"/>
                </a:rPr>
                <a:t>Main Aim</a:t>
              </a:r>
              <a:endParaRPr sz="1400" b="0" i="0" u="none" strike="noStrike" cap="none">
                <a:solidFill>
                  <a:srgbClr val="000000"/>
                </a:solidFill>
                <a:latin typeface="Arial"/>
                <a:ea typeface="Arial"/>
                <a:cs typeface="Arial"/>
                <a:sym typeface="Arial"/>
              </a:endParaRPr>
            </a:p>
          </p:txBody>
        </p:sp>
        <p:sp>
          <p:nvSpPr>
            <p:cNvPr id="146" name="Google Shape;146;p6"/>
            <p:cNvSpPr/>
            <p:nvPr/>
          </p:nvSpPr>
          <p:spPr>
            <a:xfrm>
              <a:off x="5603407" y="118871"/>
              <a:ext cx="4236963" cy="100306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5603406" y="148250"/>
              <a:ext cx="4236963"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2000" b="1" i="0" u="none" strike="noStrike" cap="none" dirty="0">
                  <a:solidFill>
                    <a:schemeClr val="lt1"/>
                  </a:solidFill>
                  <a:latin typeface="Calibri"/>
                  <a:ea typeface="Calibri"/>
                  <a:cs typeface="Calibri"/>
                  <a:sym typeface="Calibri"/>
                </a:rPr>
                <a:t>EBR Approach </a:t>
              </a:r>
              <a:endParaRPr sz="2000" b="1"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GB" sz="2000" b="1" i="0" u="none" strike="noStrike" cap="none" dirty="0">
                  <a:solidFill>
                    <a:schemeClr val="lt1"/>
                  </a:solidFill>
                  <a:latin typeface="Calibri"/>
                  <a:ea typeface="Calibri"/>
                  <a:cs typeface="Calibri"/>
                  <a:sym typeface="Calibri"/>
                </a:rPr>
                <a:t>↓</a:t>
              </a:r>
              <a:endParaRPr sz="2000" b="1"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GB" sz="2000" b="1" i="0" u="none" strike="noStrike" cap="none" dirty="0">
                  <a:solidFill>
                    <a:schemeClr val="lt1"/>
                  </a:solidFill>
                  <a:latin typeface="Calibri"/>
                  <a:ea typeface="Calibri"/>
                  <a:cs typeface="Calibri"/>
                  <a:sym typeface="Calibri"/>
                </a:rPr>
                <a:t>Reduced waste in research</a:t>
              </a:r>
              <a:endParaRPr sz="2000" b="1" i="0" u="none" strike="noStrike" cap="none" dirty="0">
                <a:solidFill>
                  <a:srgbClr val="000000"/>
                </a:solidFill>
                <a:latin typeface="Arial"/>
                <a:ea typeface="Arial"/>
                <a:cs typeface="Arial"/>
                <a:sym typeface="Arial"/>
              </a:endParaRPr>
            </a:p>
          </p:txBody>
        </p:sp>
        <p:sp>
          <p:nvSpPr>
            <p:cNvPr id="148" name="Google Shape;148;p6"/>
            <p:cNvSpPr/>
            <p:nvPr/>
          </p:nvSpPr>
          <p:spPr>
            <a:xfrm>
              <a:off x="4724718" y="1121940"/>
              <a:ext cx="2933977" cy="401227"/>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49" name="Google Shape;149;p6"/>
            <p:cNvSpPr/>
            <p:nvPr/>
          </p:nvSpPr>
          <p:spPr>
            <a:xfrm>
              <a:off x="3972416"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
            <p:cNvSpPr txBox="1"/>
            <p:nvPr/>
          </p:nvSpPr>
          <p:spPr>
            <a:xfrm>
              <a:off x="4001795"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1" i="0" u="none" strike="noStrike" cap="none">
                  <a:solidFill>
                    <a:schemeClr val="dk2"/>
                  </a:solidFill>
                  <a:latin typeface="Calibri"/>
                  <a:ea typeface="Calibri"/>
                  <a:cs typeface="Calibri"/>
                  <a:sym typeface="Calibri"/>
                </a:rPr>
                <a:t>Dissemination &amp; Implementation</a:t>
              </a:r>
              <a:endParaRPr b="1"/>
            </a:p>
            <a:p>
              <a:pPr marL="0" marR="0" lvl="0" indent="0" algn="ctr" rtl="0">
                <a:lnSpc>
                  <a:spcPct val="90000"/>
                </a:lnSpc>
                <a:spcBef>
                  <a:spcPts val="0"/>
                </a:spcBef>
                <a:spcAft>
                  <a:spcPts val="0"/>
                </a:spcAft>
                <a:buClr>
                  <a:schemeClr val="lt1"/>
                </a:buClr>
                <a:buSzPts val="1500"/>
                <a:buFont typeface="Calibri"/>
                <a:buNone/>
              </a:pPr>
              <a:r>
                <a:rPr lang="en-GB" sz="1500" b="1" i="0" u="none" strike="noStrike" cap="none">
                  <a:solidFill>
                    <a:schemeClr val="dk2"/>
                  </a:solidFill>
                  <a:latin typeface="Calibri"/>
                  <a:ea typeface="Calibri"/>
                  <a:cs typeface="Calibri"/>
                  <a:sym typeface="Calibri"/>
                </a:rPr>
                <a:t>(Stakeholders)</a:t>
              </a:r>
              <a:endParaRPr b="1"/>
            </a:p>
          </p:txBody>
        </p:sp>
        <p:sp>
          <p:nvSpPr>
            <p:cNvPr id="151" name="Google Shape;151;p6"/>
            <p:cNvSpPr/>
            <p:nvPr/>
          </p:nvSpPr>
          <p:spPr>
            <a:xfrm>
              <a:off x="4678998"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52" name="Google Shape;152;p6"/>
            <p:cNvSpPr/>
            <p:nvPr/>
          </p:nvSpPr>
          <p:spPr>
            <a:xfrm>
              <a:off x="3972416"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
            <p:cNvSpPr txBox="1"/>
            <p:nvPr/>
          </p:nvSpPr>
          <p:spPr>
            <a:xfrm>
              <a:off x="4001795"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3600" b="1" i="0" u="none" strike="noStrike" cap="none" dirty="0">
                  <a:solidFill>
                    <a:schemeClr val="lt1"/>
                  </a:solidFill>
                  <a:latin typeface="Calibri"/>
                  <a:ea typeface="Calibri"/>
                  <a:cs typeface="Calibri"/>
                  <a:sym typeface="Calibri"/>
                </a:rPr>
                <a:t>1</a:t>
              </a:r>
              <a:endParaRPr sz="3600" b="1" i="0" u="none" strike="noStrike" cap="none" dirty="0">
                <a:solidFill>
                  <a:srgbClr val="000000"/>
                </a:solidFill>
                <a:latin typeface="Arial"/>
                <a:ea typeface="Arial"/>
                <a:cs typeface="Arial"/>
                <a:sym typeface="Arial"/>
              </a:endParaRPr>
            </a:p>
          </p:txBody>
        </p:sp>
        <p:sp>
          <p:nvSpPr>
            <p:cNvPr id="154" name="Google Shape;154;p6"/>
            <p:cNvSpPr/>
            <p:nvPr/>
          </p:nvSpPr>
          <p:spPr>
            <a:xfrm>
              <a:off x="4678998"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55" name="Google Shape;155;p6"/>
            <p:cNvSpPr/>
            <p:nvPr/>
          </p:nvSpPr>
          <p:spPr>
            <a:xfrm>
              <a:off x="3972416"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txBox="1"/>
            <p:nvPr/>
          </p:nvSpPr>
          <p:spPr>
            <a:xfrm>
              <a:off x="4001795"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dirty="0">
                  <a:solidFill>
                    <a:schemeClr val="lt1"/>
                  </a:solidFill>
                  <a:latin typeface="Calibri"/>
                  <a:ea typeface="Calibri"/>
                  <a:cs typeface="Calibri"/>
                  <a:sym typeface="Calibri"/>
                </a:rPr>
                <a:t>Raise Awareness of the Problem</a:t>
              </a:r>
              <a:r>
                <a:rPr lang="en-GB" dirty="0">
                  <a:ea typeface="Calibri"/>
                </a:rPr>
                <a:t> </a:t>
              </a:r>
              <a:endParaRPr lang="en-GB" sz="1500" b="0" i="0" u="none" strike="noStrike" cap="none" dirty="0">
                <a:solidFill>
                  <a:schemeClr val="lt1"/>
                </a:solidFill>
                <a:latin typeface="Calibri"/>
                <a:ea typeface="Calibri"/>
                <a:cs typeface="Calibri"/>
                <a:sym typeface="Calibri"/>
              </a:endParaRPr>
            </a:p>
          </p:txBody>
        </p:sp>
        <p:sp>
          <p:nvSpPr>
            <p:cNvPr id="157" name="Google Shape;157;p6"/>
            <p:cNvSpPr/>
            <p:nvPr/>
          </p:nvSpPr>
          <p:spPr>
            <a:xfrm>
              <a:off x="4678998"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58" name="Google Shape;158;p6"/>
            <p:cNvSpPr/>
            <p:nvPr/>
          </p:nvSpPr>
          <p:spPr>
            <a:xfrm>
              <a:off x="3972416"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4001795" y="5765437"/>
              <a:ext cx="1445845" cy="944311"/>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1500"/>
              </a:pPr>
              <a:r>
                <a:rPr lang="en-GB" sz="1400" b="0" i="0" u="none" strike="noStrike" cap="none" dirty="0">
                  <a:solidFill>
                    <a:schemeClr val="lt1"/>
                  </a:solidFill>
                  <a:latin typeface="Calibri"/>
                  <a:ea typeface="Calibri"/>
                  <a:cs typeface="Calibri"/>
                  <a:sym typeface="Calibri"/>
                </a:rPr>
                <a:t>Formulate Implications for Stakeholders</a:t>
              </a:r>
              <a:endParaRPr lang="en-GB" sz="1200" b="0" i="0" u="none" strike="noStrike" cap="none" dirty="0">
                <a:solidFill>
                  <a:srgbClr val="000000"/>
                </a:solidFill>
                <a:latin typeface="Arial"/>
                <a:ea typeface="Arial"/>
                <a:cs typeface="Arial"/>
                <a:sym typeface="Arial"/>
              </a:endParaRPr>
            </a:p>
          </p:txBody>
        </p:sp>
        <p:sp>
          <p:nvSpPr>
            <p:cNvPr id="160" name="Google Shape;160;p6"/>
            <p:cNvSpPr/>
            <p:nvPr/>
          </p:nvSpPr>
          <p:spPr>
            <a:xfrm>
              <a:off x="6680703" y="1121940"/>
              <a:ext cx="977992" cy="401227"/>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61" name="Google Shape;161;p6"/>
            <p:cNvSpPr/>
            <p:nvPr/>
          </p:nvSpPr>
          <p:spPr>
            <a:xfrm>
              <a:off x="5928401"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
            <p:cNvSpPr txBox="1"/>
            <p:nvPr/>
          </p:nvSpPr>
          <p:spPr>
            <a:xfrm>
              <a:off x="5957780"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1" i="0" u="none" strike="noStrike" cap="none" dirty="0">
                  <a:solidFill>
                    <a:schemeClr val="dk2"/>
                  </a:solidFill>
                  <a:latin typeface="Calibri"/>
                  <a:ea typeface="Calibri"/>
                  <a:cs typeface="Calibri"/>
                  <a:sym typeface="Calibri"/>
                </a:rPr>
                <a:t>EBR Methods</a:t>
              </a:r>
              <a:endParaRPr sz="1400" b="1" i="0" u="none" strike="noStrike" cap="none" dirty="0">
                <a:solidFill>
                  <a:schemeClr val="dk2"/>
                </a:solidFill>
                <a:latin typeface="Arial"/>
                <a:ea typeface="Arial"/>
                <a:cs typeface="Arial"/>
                <a:sym typeface="Arial"/>
              </a:endParaRPr>
            </a:p>
          </p:txBody>
        </p:sp>
        <p:sp>
          <p:nvSpPr>
            <p:cNvPr id="163" name="Google Shape;163;p6"/>
            <p:cNvSpPr/>
            <p:nvPr/>
          </p:nvSpPr>
          <p:spPr>
            <a:xfrm>
              <a:off x="6634983"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64" name="Google Shape;164;p6"/>
            <p:cNvSpPr/>
            <p:nvPr/>
          </p:nvSpPr>
          <p:spPr>
            <a:xfrm>
              <a:off x="5928401"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
            <p:cNvSpPr txBox="1"/>
            <p:nvPr/>
          </p:nvSpPr>
          <p:spPr>
            <a:xfrm>
              <a:off x="5957780"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3600" b="1" i="0" u="none" strike="noStrike" cap="none" dirty="0">
                  <a:solidFill>
                    <a:schemeClr val="lt1"/>
                  </a:solidFill>
                  <a:latin typeface="Calibri"/>
                  <a:ea typeface="Calibri"/>
                  <a:cs typeface="Calibri"/>
                  <a:sym typeface="Calibri"/>
                </a:rPr>
                <a:t>2</a:t>
              </a:r>
              <a:endParaRPr sz="3600" b="1" i="0" u="none" strike="noStrike" cap="none" dirty="0">
                <a:solidFill>
                  <a:srgbClr val="000000"/>
                </a:solidFill>
                <a:latin typeface="Arial"/>
                <a:ea typeface="Arial"/>
                <a:cs typeface="Arial"/>
                <a:sym typeface="Arial"/>
              </a:endParaRPr>
            </a:p>
          </p:txBody>
        </p:sp>
        <p:sp>
          <p:nvSpPr>
            <p:cNvPr id="166" name="Google Shape;166;p6"/>
            <p:cNvSpPr/>
            <p:nvPr/>
          </p:nvSpPr>
          <p:spPr>
            <a:xfrm>
              <a:off x="6634983"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67" name="Google Shape;167;p6"/>
            <p:cNvSpPr/>
            <p:nvPr/>
          </p:nvSpPr>
          <p:spPr>
            <a:xfrm>
              <a:off x="5928401"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
            <p:cNvSpPr txBox="1"/>
            <p:nvPr/>
          </p:nvSpPr>
          <p:spPr>
            <a:xfrm>
              <a:off x="5957780"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dirty="0">
                  <a:solidFill>
                    <a:schemeClr val="lt1"/>
                  </a:solidFill>
                  <a:latin typeface="Calibri"/>
                  <a:ea typeface="Calibri"/>
                  <a:cs typeface="Calibri"/>
                  <a:sym typeface="Calibri"/>
                </a:rPr>
                <a:t>Develop EBR Teaching </a:t>
              </a:r>
              <a:r>
                <a:rPr lang="en-GB" sz="1500" dirty="0">
                  <a:solidFill>
                    <a:schemeClr val="lt1"/>
                  </a:solidFill>
                  <a:latin typeface="Calibri"/>
                  <a:ea typeface="Calibri"/>
                  <a:cs typeface="Calibri"/>
                  <a:sym typeface="Calibri"/>
                </a:rPr>
                <a:t>M</a:t>
              </a:r>
              <a:r>
                <a:rPr lang="en-GB" sz="1500" b="0" i="0" u="none" strike="noStrike" cap="none" dirty="0">
                  <a:solidFill>
                    <a:schemeClr val="lt1"/>
                  </a:solidFill>
                  <a:latin typeface="Calibri"/>
                  <a:ea typeface="Calibri"/>
                  <a:cs typeface="Calibri"/>
                  <a:sym typeface="Calibri"/>
                </a:rPr>
                <a:t>aterials</a:t>
              </a:r>
              <a:endParaRPr lang="en-GB" sz="1400" b="0" i="0" u="none" strike="noStrike" cap="none" dirty="0">
                <a:solidFill>
                  <a:srgbClr val="000000"/>
                </a:solidFill>
                <a:latin typeface="Arial"/>
                <a:ea typeface="Arial"/>
                <a:cs typeface="Arial"/>
                <a:sym typeface="Arial"/>
              </a:endParaRPr>
            </a:p>
          </p:txBody>
        </p:sp>
        <p:sp>
          <p:nvSpPr>
            <p:cNvPr id="169" name="Google Shape;169;p6"/>
            <p:cNvSpPr/>
            <p:nvPr/>
          </p:nvSpPr>
          <p:spPr>
            <a:xfrm>
              <a:off x="6634983"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70" name="Google Shape;170;p6"/>
            <p:cNvSpPr/>
            <p:nvPr/>
          </p:nvSpPr>
          <p:spPr>
            <a:xfrm>
              <a:off x="5928401"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
            <p:cNvSpPr txBox="1"/>
            <p:nvPr/>
          </p:nvSpPr>
          <p:spPr>
            <a:xfrm>
              <a:off x="5957780" y="576543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400" b="0" i="0" u="none" strike="noStrike" cap="none" dirty="0">
                  <a:solidFill>
                    <a:schemeClr val="lt1"/>
                  </a:solidFill>
                  <a:latin typeface="Calibri"/>
                  <a:ea typeface="Calibri"/>
                  <a:cs typeface="Calibri"/>
                  <a:sym typeface="Calibri"/>
                </a:rPr>
                <a:t>Provide Training</a:t>
              </a:r>
              <a:endParaRPr lang="en-GB" dirty="0"/>
            </a:p>
            <a:p>
              <a:pPr marL="0" marR="0" lvl="0" indent="0" algn="ctr" rtl="0">
                <a:lnSpc>
                  <a:spcPct val="90000"/>
                </a:lnSpc>
                <a:spcBef>
                  <a:spcPts val="0"/>
                </a:spcBef>
                <a:spcAft>
                  <a:spcPts val="0"/>
                </a:spcAft>
                <a:buClr>
                  <a:schemeClr val="lt1"/>
                </a:buClr>
                <a:buSzPts val="1500"/>
                <a:buFont typeface="Calibri"/>
                <a:buNone/>
              </a:pPr>
              <a:r>
                <a:rPr lang="en-GB" sz="1400" b="0" i="0" u="none" strike="noStrike" cap="none" dirty="0">
                  <a:solidFill>
                    <a:schemeClr val="lt1"/>
                  </a:solidFill>
                  <a:latin typeface="Calibri"/>
                  <a:ea typeface="Calibri"/>
                  <a:cs typeface="Calibri"/>
                  <a:sym typeface="Calibri"/>
                </a:rPr>
                <a:t>&amp; Develop Handbook</a:t>
              </a:r>
              <a:endParaRPr lang="en-GB" sz="1200" b="0" i="0" u="none" strike="noStrike" cap="none" dirty="0">
                <a:solidFill>
                  <a:srgbClr val="000000"/>
                </a:solidFill>
                <a:latin typeface="Arial"/>
                <a:ea typeface="Arial"/>
                <a:cs typeface="Arial"/>
                <a:sym typeface="Arial"/>
              </a:endParaRPr>
            </a:p>
          </p:txBody>
        </p:sp>
        <p:sp>
          <p:nvSpPr>
            <p:cNvPr id="172" name="Google Shape;172;p6"/>
            <p:cNvSpPr/>
            <p:nvPr/>
          </p:nvSpPr>
          <p:spPr>
            <a:xfrm>
              <a:off x="7658696" y="1121940"/>
              <a:ext cx="977992" cy="401227"/>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73" name="Google Shape;173;p6"/>
            <p:cNvSpPr/>
            <p:nvPr/>
          </p:nvSpPr>
          <p:spPr>
            <a:xfrm>
              <a:off x="7884386"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7913765"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1" i="0" u="none" strike="noStrike" cap="none" dirty="0">
                  <a:solidFill>
                    <a:schemeClr val="dk2"/>
                  </a:solidFill>
                  <a:latin typeface="Calibri"/>
                  <a:ea typeface="Calibri"/>
                  <a:cs typeface="Calibri"/>
                  <a:sym typeface="Calibri"/>
                </a:rPr>
                <a:t>Systematic Review </a:t>
              </a:r>
              <a:r>
                <a:rPr lang="en-GB" sz="1500" b="1" dirty="0">
                  <a:solidFill>
                    <a:schemeClr val="dk2"/>
                  </a:solidFill>
                  <a:latin typeface="Calibri"/>
                  <a:ea typeface="Calibri"/>
                  <a:cs typeface="Calibri"/>
                  <a:sym typeface="Calibri"/>
                </a:rPr>
                <a:t>E</a:t>
              </a:r>
              <a:r>
                <a:rPr lang="en-GB" sz="1500" b="1" i="0" u="none" strike="noStrike" cap="none" dirty="0">
                  <a:solidFill>
                    <a:schemeClr val="dk2"/>
                  </a:solidFill>
                  <a:latin typeface="Calibri"/>
                  <a:ea typeface="Calibri"/>
                  <a:cs typeface="Calibri"/>
                  <a:sym typeface="Calibri"/>
                </a:rPr>
                <a:t>fficiency</a:t>
              </a:r>
              <a:endParaRPr sz="1400" b="1" i="0" u="none" strike="noStrike" cap="none" dirty="0">
                <a:solidFill>
                  <a:schemeClr val="dk2"/>
                </a:solidFill>
                <a:latin typeface="Arial"/>
                <a:ea typeface="Arial"/>
                <a:cs typeface="Arial"/>
                <a:sym typeface="Arial"/>
              </a:endParaRPr>
            </a:p>
          </p:txBody>
        </p:sp>
        <p:sp>
          <p:nvSpPr>
            <p:cNvPr id="175" name="Google Shape;175;p6"/>
            <p:cNvSpPr/>
            <p:nvPr/>
          </p:nvSpPr>
          <p:spPr>
            <a:xfrm>
              <a:off x="8590968"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76" name="Google Shape;176;p6"/>
            <p:cNvSpPr/>
            <p:nvPr/>
          </p:nvSpPr>
          <p:spPr>
            <a:xfrm>
              <a:off x="7884386"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txBox="1"/>
            <p:nvPr/>
          </p:nvSpPr>
          <p:spPr>
            <a:xfrm>
              <a:off x="7913765"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3600" b="1" i="0" u="none" strike="noStrike" cap="none" dirty="0">
                  <a:solidFill>
                    <a:schemeClr val="lt1"/>
                  </a:solidFill>
                  <a:latin typeface="Calibri"/>
                  <a:ea typeface="Calibri"/>
                  <a:cs typeface="Calibri"/>
                  <a:sym typeface="Calibri"/>
                </a:rPr>
                <a:t>3</a:t>
              </a:r>
              <a:endParaRPr sz="3600" b="1" i="0" u="none" strike="noStrike" cap="none" dirty="0">
                <a:solidFill>
                  <a:srgbClr val="000000"/>
                </a:solidFill>
                <a:latin typeface="Arial"/>
                <a:ea typeface="Arial"/>
                <a:cs typeface="Arial"/>
                <a:sym typeface="Arial"/>
              </a:endParaRPr>
            </a:p>
          </p:txBody>
        </p:sp>
        <p:sp>
          <p:nvSpPr>
            <p:cNvPr id="178" name="Google Shape;178;p6"/>
            <p:cNvSpPr/>
            <p:nvPr/>
          </p:nvSpPr>
          <p:spPr>
            <a:xfrm>
              <a:off x="8590968"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79" name="Google Shape;179;p6"/>
            <p:cNvSpPr/>
            <p:nvPr/>
          </p:nvSpPr>
          <p:spPr>
            <a:xfrm>
              <a:off x="7884386"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p:nvPr/>
          </p:nvSpPr>
          <p:spPr>
            <a:xfrm>
              <a:off x="7913765"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dirty="0">
                  <a:solidFill>
                    <a:schemeClr val="lt1"/>
                  </a:solidFill>
                  <a:latin typeface="Calibri"/>
                  <a:ea typeface="Calibri"/>
                  <a:cs typeface="Calibri"/>
                  <a:sym typeface="Calibri"/>
                </a:rPr>
                <a:t>Foster</a:t>
              </a:r>
              <a:endParaRPr lang="en-GB" sz="1400" b="0"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Calibri"/>
                <a:buNone/>
              </a:pPr>
              <a:r>
                <a:rPr lang="en-GB" sz="1500" b="0" i="0" u="none" strike="noStrike" cap="none" dirty="0">
                  <a:solidFill>
                    <a:schemeClr val="lt1"/>
                  </a:solidFill>
                  <a:latin typeface="Calibri"/>
                  <a:ea typeface="Calibri"/>
                  <a:cs typeface="Calibri"/>
                  <a:sym typeface="Calibri"/>
                </a:rPr>
                <a:t>Collaboration</a:t>
              </a:r>
              <a:endParaRPr lang="en-GB" sz="1600" dirty="0"/>
            </a:p>
            <a:p>
              <a:pPr marL="0" marR="0" lvl="0" indent="0" algn="ctr" rtl="0">
                <a:lnSpc>
                  <a:spcPct val="90000"/>
                </a:lnSpc>
                <a:spcBef>
                  <a:spcPts val="525"/>
                </a:spcBef>
                <a:spcAft>
                  <a:spcPts val="0"/>
                </a:spcAft>
                <a:buClr>
                  <a:schemeClr val="lt1"/>
                </a:buClr>
                <a:buSzPts val="1500"/>
                <a:buFont typeface="Calibri"/>
                <a:buNone/>
              </a:pPr>
              <a:r>
                <a:rPr lang="en-GB" sz="1500" b="0" i="0" u="none" strike="noStrike" cap="none" dirty="0">
                  <a:solidFill>
                    <a:schemeClr val="lt1"/>
                  </a:solidFill>
                  <a:latin typeface="Calibri"/>
                  <a:ea typeface="Calibri"/>
                  <a:cs typeface="Calibri"/>
                  <a:sym typeface="Calibri"/>
                </a:rPr>
                <a:t>&amp; Assess Effort</a:t>
              </a:r>
              <a:endParaRPr lang="en-GB" sz="1400" b="0" i="0" u="none" strike="noStrike" cap="none" dirty="0">
                <a:solidFill>
                  <a:srgbClr val="000000"/>
                </a:solidFill>
                <a:latin typeface="Arial"/>
                <a:ea typeface="Arial"/>
                <a:cs typeface="Arial"/>
                <a:sym typeface="Arial"/>
              </a:endParaRPr>
            </a:p>
          </p:txBody>
        </p:sp>
        <p:sp>
          <p:nvSpPr>
            <p:cNvPr id="181" name="Google Shape;181;p6"/>
            <p:cNvSpPr/>
            <p:nvPr/>
          </p:nvSpPr>
          <p:spPr>
            <a:xfrm>
              <a:off x="8590968"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82" name="Google Shape;182;p6"/>
            <p:cNvSpPr/>
            <p:nvPr/>
          </p:nvSpPr>
          <p:spPr>
            <a:xfrm>
              <a:off x="7884386"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
            <p:cNvSpPr txBox="1"/>
            <p:nvPr/>
          </p:nvSpPr>
          <p:spPr>
            <a:xfrm>
              <a:off x="7913765" y="5765437"/>
              <a:ext cx="1445845" cy="944311"/>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1500"/>
              </a:pPr>
              <a:r>
                <a:rPr lang="en-GB" sz="1400" b="0" i="0" u="none" strike="noStrike" cap="none" dirty="0">
                  <a:solidFill>
                    <a:schemeClr val="lt1"/>
                  </a:solidFill>
                  <a:latin typeface="Calibri"/>
                  <a:ea typeface="Calibri"/>
                  <a:cs typeface="Calibri"/>
                  <a:sym typeface="Calibri"/>
                </a:rPr>
                <a:t>Improve Processes &amp; Technologies</a:t>
              </a:r>
              <a:endParaRPr lang="en-GB" sz="1200" b="0" i="0" u="none" strike="noStrike" cap="none" dirty="0">
                <a:solidFill>
                  <a:srgbClr val="000000"/>
                </a:solidFill>
                <a:latin typeface="Arial"/>
                <a:ea typeface="Arial"/>
                <a:cs typeface="Arial"/>
                <a:sym typeface="Arial"/>
              </a:endParaRPr>
            </a:p>
          </p:txBody>
        </p:sp>
        <p:sp>
          <p:nvSpPr>
            <p:cNvPr id="184" name="Google Shape;184;p6"/>
            <p:cNvSpPr/>
            <p:nvPr/>
          </p:nvSpPr>
          <p:spPr>
            <a:xfrm>
              <a:off x="7658696" y="1121940"/>
              <a:ext cx="2933977" cy="401227"/>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txBody>
            <a:bodyPr/>
            <a:lstStyle/>
            <a:p>
              <a:endParaRPr lang="en-GB"/>
            </a:p>
          </p:txBody>
        </p:sp>
        <p:sp>
          <p:nvSpPr>
            <p:cNvPr id="185" name="Google Shape;185;p6"/>
            <p:cNvSpPr/>
            <p:nvPr/>
          </p:nvSpPr>
          <p:spPr>
            <a:xfrm>
              <a:off x="9840371" y="1523168"/>
              <a:ext cx="1504603" cy="1003069"/>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9869750" y="1552547"/>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1" i="0" u="none" strike="noStrike" cap="none" dirty="0">
                  <a:solidFill>
                    <a:schemeClr val="dk2"/>
                  </a:solidFill>
                  <a:latin typeface="Calibri"/>
                  <a:ea typeface="Calibri"/>
                  <a:cs typeface="Calibri"/>
                  <a:sym typeface="Calibri"/>
                </a:rPr>
                <a:t>Meta-Research on EBR Implementation</a:t>
              </a:r>
              <a:endParaRPr sz="1400" b="1" i="0" u="none" strike="noStrike" cap="none" dirty="0">
                <a:solidFill>
                  <a:schemeClr val="dk2"/>
                </a:solidFill>
                <a:latin typeface="Arial"/>
                <a:ea typeface="Arial"/>
                <a:cs typeface="Arial"/>
                <a:sym typeface="Arial"/>
              </a:endParaRPr>
            </a:p>
          </p:txBody>
        </p:sp>
        <p:sp>
          <p:nvSpPr>
            <p:cNvPr id="187" name="Google Shape;187;p6"/>
            <p:cNvSpPr/>
            <p:nvPr/>
          </p:nvSpPr>
          <p:spPr>
            <a:xfrm>
              <a:off x="10546953" y="2526237"/>
              <a:ext cx="91440" cy="401227"/>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GB"/>
            </a:p>
          </p:txBody>
        </p:sp>
        <p:sp>
          <p:nvSpPr>
            <p:cNvPr id="188" name="Google Shape;188;p6"/>
            <p:cNvSpPr/>
            <p:nvPr/>
          </p:nvSpPr>
          <p:spPr>
            <a:xfrm>
              <a:off x="9840371" y="2927464"/>
              <a:ext cx="1504603" cy="100306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
            <p:cNvSpPr txBox="1"/>
            <p:nvPr/>
          </p:nvSpPr>
          <p:spPr>
            <a:xfrm>
              <a:off x="9869750" y="2956843"/>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3600" b="1" i="0" u="none" strike="noStrike" cap="none" dirty="0">
                  <a:solidFill>
                    <a:schemeClr val="lt1"/>
                  </a:solidFill>
                  <a:latin typeface="Calibri"/>
                  <a:ea typeface="Calibri"/>
                  <a:cs typeface="Calibri"/>
                  <a:sym typeface="Calibri"/>
                </a:rPr>
                <a:t>4</a:t>
              </a:r>
              <a:endParaRPr sz="3600" b="1" i="0" u="none" strike="noStrike" cap="none" dirty="0">
                <a:solidFill>
                  <a:srgbClr val="000000"/>
                </a:solidFill>
                <a:latin typeface="Arial"/>
                <a:ea typeface="Arial"/>
                <a:cs typeface="Arial"/>
                <a:sym typeface="Arial"/>
              </a:endParaRPr>
            </a:p>
          </p:txBody>
        </p:sp>
        <p:sp>
          <p:nvSpPr>
            <p:cNvPr id="190" name="Google Shape;190;p6"/>
            <p:cNvSpPr/>
            <p:nvPr/>
          </p:nvSpPr>
          <p:spPr>
            <a:xfrm>
              <a:off x="10546953" y="3930534"/>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91" name="Google Shape;191;p6"/>
            <p:cNvSpPr/>
            <p:nvPr/>
          </p:nvSpPr>
          <p:spPr>
            <a:xfrm>
              <a:off x="9840371" y="4331761"/>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9869750" y="4361140"/>
              <a:ext cx="1445845" cy="944311"/>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dirty="0">
                  <a:solidFill>
                    <a:schemeClr val="lt1"/>
                  </a:solidFill>
                  <a:latin typeface="Calibri"/>
                  <a:ea typeface="Calibri"/>
                  <a:cs typeface="Calibri"/>
                  <a:sym typeface="Calibri"/>
                </a:rPr>
                <a:t>Build Agreement on how to Evaluate</a:t>
              </a:r>
              <a:endParaRPr lang="en-GB" sz="1400" b="0" i="0" u="none" strike="noStrike" cap="none" dirty="0">
                <a:solidFill>
                  <a:srgbClr val="000000"/>
                </a:solidFill>
                <a:latin typeface="Arial"/>
                <a:ea typeface="Arial"/>
                <a:cs typeface="Arial"/>
                <a:sym typeface="Arial"/>
              </a:endParaRPr>
            </a:p>
          </p:txBody>
        </p:sp>
        <p:sp>
          <p:nvSpPr>
            <p:cNvPr id="193" name="Google Shape;193;p6"/>
            <p:cNvSpPr/>
            <p:nvPr/>
          </p:nvSpPr>
          <p:spPr>
            <a:xfrm>
              <a:off x="10546953" y="5334830"/>
              <a:ext cx="91440" cy="401227"/>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txBody>
            <a:bodyPr/>
            <a:lstStyle/>
            <a:p>
              <a:endParaRPr lang="en-GB"/>
            </a:p>
          </p:txBody>
        </p:sp>
        <p:sp>
          <p:nvSpPr>
            <p:cNvPr id="194" name="Google Shape;194;p6"/>
            <p:cNvSpPr/>
            <p:nvPr/>
          </p:nvSpPr>
          <p:spPr>
            <a:xfrm>
              <a:off x="9840371" y="5736058"/>
              <a:ext cx="1504603" cy="1003069"/>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9869750" y="5765437"/>
              <a:ext cx="1445845" cy="944311"/>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1500"/>
              </a:pPr>
              <a:r>
                <a:rPr lang="en-GB" sz="1400" b="0" i="0" u="none" strike="noStrike" cap="none" dirty="0">
                  <a:solidFill>
                    <a:schemeClr val="lt1"/>
                  </a:solidFill>
                  <a:latin typeface="Calibri"/>
                  <a:ea typeface="Calibri"/>
                  <a:cs typeface="Calibri"/>
                  <a:sym typeface="Calibri"/>
                </a:rPr>
                <a:t>Build Understanding of how to Monitor</a:t>
              </a:r>
              <a:endParaRPr lang="en-GB" sz="12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09407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p:nvPr/>
        </p:nvSpPr>
        <p:spPr>
          <a:xfrm>
            <a:off x="781879" y="4868307"/>
            <a:ext cx="1792356" cy="614642"/>
          </a:xfrm>
          <a:prstGeom prst="rect">
            <a:avLst/>
          </a:prstGeom>
          <a:solidFill>
            <a:srgbClr val="66FF66"/>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WG1</a:t>
            </a:r>
            <a:endParaRPr sz="2800" b="1" i="0" u="none" strike="noStrike" cap="none">
              <a:solidFill>
                <a:schemeClr val="dk1"/>
              </a:solidFill>
              <a:latin typeface="Calibri"/>
              <a:ea typeface="Calibri"/>
              <a:cs typeface="Calibri"/>
              <a:sym typeface="Calibri"/>
            </a:endParaRPr>
          </a:p>
        </p:txBody>
      </p:sp>
      <p:sp>
        <p:nvSpPr>
          <p:cNvPr id="201" name="Google Shape;201;p7"/>
          <p:cNvSpPr/>
          <p:nvPr/>
        </p:nvSpPr>
        <p:spPr>
          <a:xfrm>
            <a:off x="2961865" y="4868307"/>
            <a:ext cx="1792356" cy="614642"/>
          </a:xfrm>
          <a:prstGeom prst="rect">
            <a:avLst/>
          </a:prstGeom>
          <a:solidFill>
            <a:srgbClr val="66FF66"/>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WG2</a:t>
            </a:r>
            <a:endParaRPr sz="2800" b="1" i="0" u="none" strike="noStrike" cap="none">
              <a:solidFill>
                <a:schemeClr val="dk1"/>
              </a:solidFill>
              <a:latin typeface="Calibri"/>
              <a:ea typeface="Calibri"/>
              <a:cs typeface="Calibri"/>
              <a:sym typeface="Calibri"/>
            </a:endParaRPr>
          </a:p>
        </p:txBody>
      </p:sp>
      <p:sp>
        <p:nvSpPr>
          <p:cNvPr id="202" name="Google Shape;202;p7"/>
          <p:cNvSpPr/>
          <p:nvPr/>
        </p:nvSpPr>
        <p:spPr>
          <a:xfrm>
            <a:off x="5199003" y="4867035"/>
            <a:ext cx="1792356" cy="614642"/>
          </a:xfrm>
          <a:prstGeom prst="rect">
            <a:avLst/>
          </a:prstGeom>
          <a:solidFill>
            <a:srgbClr val="66FF66"/>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WG3</a:t>
            </a:r>
            <a:endParaRPr sz="2800" b="1" i="0" u="none" strike="noStrike" cap="none">
              <a:solidFill>
                <a:schemeClr val="dk1"/>
              </a:solidFill>
              <a:latin typeface="Calibri"/>
              <a:ea typeface="Calibri"/>
              <a:cs typeface="Calibri"/>
              <a:sym typeface="Calibri"/>
            </a:endParaRPr>
          </a:p>
        </p:txBody>
      </p:sp>
      <p:sp>
        <p:nvSpPr>
          <p:cNvPr id="203" name="Google Shape;203;p7"/>
          <p:cNvSpPr/>
          <p:nvPr/>
        </p:nvSpPr>
        <p:spPr>
          <a:xfrm>
            <a:off x="7321837" y="4867035"/>
            <a:ext cx="1792356" cy="614642"/>
          </a:xfrm>
          <a:prstGeom prst="rect">
            <a:avLst/>
          </a:prstGeom>
          <a:solidFill>
            <a:srgbClr val="66FF66"/>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WG4</a:t>
            </a:r>
            <a:endParaRPr sz="2800" b="1" i="0" u="none" strike="noStrike" cap="none">
              <a:solidFill>
                <a:schemeClr val="dk1"/>
              </a:solidFill>
              <a:latin typeface="Calibri"/>
              <a:ea typeface="Calibri"/>
              <a:cs typeface="Calibri"/>
              <a:sym typeface="Calibri"/>
            </a:endParaRPr>
          </a:p>
        </p:txBody>
      </p:sp>
      <p:sp>
        <p:nvSpPr>
          <p:cNvPr id="204" name="Google Shape;204;p7"/>
          <p:cNvSpPr/>
          <p:nvPr/>
        </p:nvSpPr>
        <p:spPr>
          <a:xfrm>
            <a:off x="2961981" y="6076661"/>
            <a:ext cx="651136" cy="425967"/>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A4</a:t>
            </a:r>
            <a:endParaRPr sz="2000" b="1" i="0" u="none" strike="noStrike" cap="none">
              <a:solidFill>
                <a:schemeClr val="dk1"/>
              </a:solidFill>
              <a:latin typeface="Calibri"/>
              <a:ea typeface="Calibri"/>
              <a:cs typeface="Calibri"/>
              <a:sym typeface="Calibri"/>
            </a:endParaRPr>
          </a:p>
        </p:txBody>
      </p:sp>
      <p:sp>
        <p:nvSpPr>
          <p:cNvPr id="205" name="Google Shape;205;p7"/>
          <p:cNvSpPr/>
          <p:nvPr/>
        </p:nvSpPr>
        <p:spPr>
          <a:xfrm>
            <a:off x="3673570" y="6093167"/>
            <a:ext cx="651136" cy="420218"/>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A5</a:t>
            </a:r>
            <a:endParaRPr sz="2000" b="1" i="0" u="none" strike="noStrike" cap="none">
              <a:solidFill>
                <a:schemeClr val="dk1"/>
              </a:solidFill>
              <a:latin typeface="Calibri"/>
              <a:ea typeface="Calibri"/>
              <a:cs typeface="Calibri"/>
              <a:sym typeface="Calibri"/>
            </a:endParaRPr>
          </a:p>
        </p:txBody>
      </p:sp>
      <p:sp>
        <p:nvSpPr>
          <p:cNvPr id="206" name="Google Shape;206;p7"/>
          <p:cNvSpPr/>
          <p:nvPr/>
        </p:nvSpPr>
        <p:spPr>
          <a:xfrm>
            <a:off x="4375157" y="6096319"/>
            <a:ext cx="651136" cy="406309"/>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A6</a:t>
            </a:r>
            <a:endParaRPr sz="2800" b="1" i="0" u="none" strike="noStrike" cap="none">
              <a:solidFill>
                <a:schemeClr val="dk1"/>
              </a:solidFill>
              <a:latin typeface="Calibri"/>
              <a:ea typeface="Calibri"/>
              <a:cs typeface="Calibri"/>
              <a:sym typeface="Calibri"/>
            </a:endParaRPr>
          </a:p>
        </p:txBody>
      </p:sp>
      <p:sp>
        <p:nvSpPr>
          <p:cNvPr id="207" name="Google Shape;207;p7"/>
          <p:cNvSpPr/>
          <p:nvPr/>
        </p:nvSpPr>
        <p:spPr>
          <a:xfrm>
            <a:off x="5076741" y="6093167"/>
            <a:ext cx="651136" cy="407277"/>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A7</a:t>
            </a:r>
            <a:endParaRPr sz="2000" b="1" i="0" u="none" strike="noStrike" cap="none">
              <a:solidFill>
                <a:schemeClr val="dk1"/>
              </a:solidFill>
              <a:latin typeface="Calibri"/>
              <a:ea typeface="Calibri"/>
              <a:cs typeface="Calibri"/>
              <a:sym typeface="Calibri"/>
            </a:endParaRPr>
          </a:p>
        </p:txBody>
      </p:sp>
      <p:sp>
        <p:nvSpPr>
          <p:cNvPr id="208" name="Google Shape;208;p7"/>
          <p:cNvSpPr/>
          <p:nvPr/>
        </p:nvSpPr>
        <p:spPr>
          <a:xfrm>
            <a:off x="8779608" y="6088828"/>
            <a:ext cx="647654" cy="409914"/>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A10</a:t>
            </a:r>
            <a:endParaRPr sz="2000" b="1" i="0" u="none" strike="noStrike" cap="none">
              <a:solidFill>
                <a:schemeClr val="dk1"/>
              </a:solidFill>
              <a:latin typeface="Calibri"/>
              <a:ea typeface="Calibri"/>
              <a:cs typeface="Calibri"/>
              <a:sym typeface="Calibri"/>
            </a:endParaRPr>
          </a:p>
        </p:txBody>
      </p:sp>
      <p:sp>
        <p:nvSpPr>
          <p:cNvPr id="209" name="Google Shape;209;p7"/>
          <p:cNvSpPr/>
          <p:nvPr/>
        </p:nvSpPr>
        <p:spPr>
          <a:xfrm>
            <a:off x="8072950" y="6087417"/>
            <a:ext cx="651137" cy="404609"/>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A9</a:t>
            </a:r>
            <a:endParaRPr sz="2000" b="1" i="0" u="none" strike="noStrike" cap="none">
              <a:solidFill>
                <a:schemeClr val="dk1"/>
              </a:solidFill>
              <a:latin typeface="Calibri"/>
              <a:ea typeface="Calibri"/>
              <a:cs typeface="Calibri"/>
              <a:sym typeface="Calibri"/>
            </a:endParaRPr>
          </a:p>
        </p:txBody>
      </p:sp>
      <p:cxnSp>
        <p:nvCxnSpPr>
          <p:cNvPr id="210" name="Google Shape;210;p7"/>
          <p:cNvCxnSpPr>
            <a:endCxn id="200" idx="2"/>
          </p:cNvCxnSpPr>
          <p:nvPr/>
        </p:nvCxnSpPr>
        <p:spPr>
          <a:xfrm rot="10800000" flipH="1">
            <a:off x="1147657" y="5482949"/>
            <a:ext cx="530400" cy="610200"/>
          </a:xfrm>
          <a:prstGeom prst="straightConnector1">
            <a:avLst/>
          </a:prstGeom>
          <a:noFill/>
          <a:ln w="28575" cap="flat" cmpd="sng">
            <a:solidFill>
              <a:srgbClr val="002060"/>
            </a:solidFill>
            <a:prstDash val="solid"/>
            <a:miter lim="800000"/>
            <a:headEnd type="stealth" w="med" len="med"/>
            <a:tailEnd type="none" w="sm" len="sm"/>
          </a:ln>
        </p:spPr>
      </p:cxnSp>
      <p:cxnSp>
        <p:nvCxnSpPr>
          <p:cNvPr id="211" name="Google Shape;211;p7"/>
          <p:cNvCxnSpPr/>
          <p:nvPr/>
        </p:nvCxnSpPr>
        <p:spPr>
          <a:xfrm rot="10800000">
            <a:off x="1678620" y="5481984"/>
            <a:ext cx="171229" cy="611184"/>
          </a:xfrm>
          <a:prstGeom prst="straightConnector1">
            <a:avLst/>
          </a:prstGeom>
          <a:noFill/>
          <a:ln w="28575" cap="flat" cmpd="sng">
            <a:solidFill>
              <a:srgbClr val="002060"/>
            </a:solidFill>
            <a:prstDash val="solid"/>
            <a:miter lim="800000"/>
            <a:headEnd type="stealth" w="med" len="med"/>
            <a:tailEnd type="none" w="sm" len="sm"/>
          </a:ln>
        </p:spPr>
      </p:cxnSp>
      <p:cxnSp>
        <p:nvCxnSpPr>
          <p:cNvPr id="212" name="Google Shape;212;p7"/>
          <p:cNvCxnSpPr>
            <a:stCxn id="204" idx="0"/>
            <a:endCxn id="201" idx="2"/>
          </p:cNvCxnSpPr>
          <p:nvPr/>
        </p:nvCxnSpPr>
        <p:spPr>
          <a:xfrm rot="10800000" flipH="1">
            <a:off x="3287549" y="5482961"/>
            <a:ext cx="570600" cy="593700"/>
          </a:xfrm>
          <a:prstGeom prst="straightConnector1">
            <a:avLst/>
          </a:prstGeom>
          <a:noFill/>
          <a:ln w="28575" cap="flat" cmpd="sng">
            <a:solidFill>
              <a:srgbClr val="002060"/>
            </a:solidFill>
            <a:prstDash val="solid"/>
            <a:miter lim="800000"/>
            <a:headEnd type="stealth" w="med" len="med"/>
            <a:tailEnd type="none" w="sm" len="sm"/>
          </a:ln>
        </p:spPr>
      </p:cxnSp>
      <p:cxnSp>
        <p:nvCxnSpPr>
          <p:cNvPr id="213" name="Google Shape;213;p7"/>
          <p:cNvCxnSpPr>
            <a:stCxn id="205" idx="0"/>
            <a:endCxn id="201" idx="2"/>
          </p:cNvCxnSpPr>
          <p:nvPr/>
        </p:nvCxnSpPr>
        <p:spPr>
          <a:xfrm rot="10800000">
            <a:off x="3858138" y="5482967"/>
            <a:ext cx="141000" cy="610200"/>
          </a:xfrm>
          <a:prstGeom prst="straightConnector1">
            <a:avLst/>
          </a:prstGeom>
          <a:noFill/>
          <a:ln w="28575" cap="flat" cmpd="sng">
            <a:solidFill>
              <a:srgbClr val="002060"/>
            </a:solidFill>
            <a:prstDash val="solid"/>
            <a:miter lim="800000"/>
            <a:headEnd type="stealth" w="med" len="med"/>
            <a:tailEnd type="none" w="sm" len="sm"/>
          </a:ln>
        </p:spPr>
      </p:cxnSp>
      <p:cxnSp>
        <p:nvCxnSpPr>
          <p:cNvPr id="214" name="Google Shape;214;p7"/>
          <p:cNvCxnSpPr>
            <a:stCxn id="206" idx="0"/>
            <a:endCxn id="201" idx="2"/>
          </p:cNvCxnSpPr>
          <p:nvPr/>
        </p:nvCxnSpPr>
        <p:spPr>
          <a:xfrm rot="10800000">
            <a:off x="3858025" y="5482819"/>
            <a:ext cx="842700" cy="613500"/>
          </a:xfrm>
          <a:prstGeom prst="straightConnector1">
            <a:avLst/>
          </a:prstGeom>
          <a:noFill/>
          <a:ln w="28575" cap="flat" cmpd="sng">
            <a:solidFill>
              <a:srgbClr val="002060"/>
            </a:solidFill>
            <a:prstDash val="solid"/>
            <a:miter lim="800000"/>
            <a:headEnd type="stealth" w="med" len="med"/>
            <a:tailEnd type="none" w="sm" len="sm"/>
          </a:ln>
        </p:spPr>
      </p:cxnSp>
      <p:cxnSp>
        <p:nvCxnSpPr>
          <p:cNvPr id="215" name="Google Shape;215;p7"/>
          <p:cNvCxnSpPr>
            <a:stCxn id="207" idx="0"/>
            <a:endCxn id="201" idx="2"/>
          </p:cNvCxnSpPr>
          <p:nvPr/>
        </p:nvCxnSpPr>
        <p:spPr>
          <a:xfrm rot="10800000">
            <a:off x="3857909" y="5482967"/>
            <a:ext cx="1544400" cy="610200"/>
          </a:xfrm>
          <a:prstGeom prst="straightConnector1">
            <a:avLst/>
          </a:prstGeom>
          <a:noFill/>
          <a:ln w="28575" cap="flat" cmpd="sng">
            <a:solidFill>
              <a:srgbClr val="002060"/>
            </a:solidFill>
            <a:prstDash val="solid"/>
            <a:miter lim="800000"/>
            <a:headEnd type="stealth" w="med" len="med"/>
            <a:tailEnd type="none" w="sm" len="sm"/>
          </a:ln>
        </p:spPr>
      </p:cxnSp>
      <p:cxnSp>
        <p:nvCxnSpPr>
          <p:cNvPr id="216" name="Google Shape;216;p7"/>
          <p:cNvCxnSpPr>
            <a:stCxn id="209" idx="0"/>
            <a:endCxn id="203" idx="2"/>
          </p:cNvCxnSpPr>
          <p:nvPr/>
        </p:nvCxnSpPr>
        <p:spPr>
          <a:xfrm rot="10800000">
            <a:off x="8217919" y="5481717"/>
            <a:ext cx="180600" cy="605700"/>
          </a:xfrm>
          <a:prstGeom prst="straightConnector1">
            <a:avLst/>
          </a:prstGeom>
          <a:noFill/>
          <a:ln w="28575" cap="flat" cmpd="sng">
            <a:solidFill>
              <a:srgbClr val="002060"/>
            </a:solidFill>
            <a:prstDash val="solid"/>
            <a:miter lim="800000"/>
            <a:headEnd type="stealth" w="med" len="med"/>
            <a:tailEnd type="none" w="sm" len="sm"/>
          </a:ln>
        </p:spPr>
      </p:cxnSp>
      <p:cxnSp>
        <p:nvCxnSpPr>
          <p:cNvPr id="217" name="Google Shape;217;p7"/>
          <p:cNvCxnSpPr>
            <a:stCxn id="208" idx="0"/>
            <a:endCxn id="203" idx="2"/>
          </p:cNvCxnSpPr>
          <p:nvPr/>
        </p:nvCxnSpPr>
        <p:spPr>
          <a:xfrm rot="10800000">
            <a:off x="8218135" y="5481628"/>
            <a:ext cx="885300" cy="607200"/>
          </a:xfrm>
          <a:prstGeom prst="straightConnector1">
            <a:avLst/>
          </a:prstGeom>
          <a:noFill/>
          <a:ln w="28575" cap="flat" cmpd="sng">
            <a:solidFill>
              <a:srgbClr val="002060"/>
            </a:solidFill>
            <a:prstDash val="solid"/>
            <a:miter lim="800000"/>
            <a:headEnd type="stealth" w="med" len="med"/>
            <a:tailEnd type="none" w="sm" len="sm"/>
          </a:ln>
        </p:spPr>
      </p:cxnSp>
      <p:cxnSp>
        <p:nvCxnSpPr>
          <p:cNvPr id="218" name="Google Shape;218;p7"/>
          <p:cNvCxnSpPr/>
          <p:nvPr/>
        </p:nvCxnSpPr>
        <p:spPr>
          <a:xfrm rot="10800000" flipH="1">
            <a:off x="435353" y="5482949"/>
            <a:ext cx="1242704" cy="611184"/>
          </a:xfrm>
          <a:prstGeom prst="straightConnector1">
            <a:avLst/>
          </a:prstGeom>
          <a:noFill/>
          <a:ln w="28575" cap="flat" cmpd="sng">
            <a:solidFill>
              <a:srgbClr val="002060"/>
            </a:solidFill>
            <a:prstDash val="solid"/>
            <a:miter lim="800000"/>
            <a:headEnd type="stealth" w="med" len="med"/>
            <a:tailEnd type="none" w="sm" len="sm"/>
          </a:ln>
        </p:spPr>
      </p:cxnSp>
      <p:sp>
        <p:nvSpPr>
          <p:cNvPr id="219" name="Google Shape;219;p7"/>
          <p:cNvSpPr/>
          <p:nvPr/>
        </p:nvSpPr>
        <p:spPr>
          <a:xfrm>
            <a:off x="9501822" y="4867035"/>
            <a:ext cx="2113915" cy="1062292"/>
          </a:xfrm>
          <a:prstGeom prst="rect">
            <a:avLst/>
          </a:prstGeom>
          <a:solidFill>
            <a:srgbClr val="D8D8D8"/>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GRANTS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COMMITTEE</a:t>
            </a:r>
            <a:endParaRPr sz="2800" b="1" i="0" u="none" strike="noStrike" cap="none">
              <a:solidFill>
                <a:schemeClr val="dk1"/>
              </a:solidFill>
              <a:latin typeface="Calibri"/>
              <a:ea typeface="Calibri"/>
              <a:cs typeface="Calibri"/>
              <a:sym typeface="Calibri"/>
            </a:endParaRPr>
          </a:p>
        </p:txBody>
      </p:sp>
      <p:sp>
        <p:nvSpPr>
          <p:cNvPr id="220" name="Google Shape;220;p7"/>
          <p:cNvSpPr/>
          <p:nvPr/>
        </p:nvSpPr>
        <p:spPr>
          <a:xfrm>
            <a:off x="4736005" y="1119654"/>
            <a:ext cx="2604045" cy="657537"/>
          </a:xfrm>
          <a:prstGeom prst="ellipse">
            <a:avLst/>
          </a:prstGeom>
          <a:solidFill>
            <a:srgbClr val="FEE599"/>
          </a:solidFill>
          <a:ln w="28575"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Chair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Vice-Chair</a:t>
            </a:r>
            <a:endParaRPr sz="2400" b="1" i="0" u="none" strike="noStrike" cap="none">
              <a:solidFill>
                <a:schemeClr val="dk1"/>
              </a:solidFill>
              <a:latin typeface="Calibri"/>
              <a:ea typeface="Calibri"/>
              <a:cs typeface="Calibri"/>
              <a:sym typeface="Calibri"/>
            </a:endParaRPr>
          </a:p>
        </p:txBody>
      </p:sp>
      <p:sp>
        <p:nvSpPr>
          <p:cNvPr id="221" name="Google Shape;221;p7"/>
          <p:cNvSpPr/>
          <p:nvPr/>
        </p:nvSpPr>
        <p:spPr>
          <a:xfrm>
            <a:off x="4351174" y="3083124"/>
            <a:ext cx="3488014" cy="561199"/>
          </a:xfrm>
          <a:prstGeom prst="ellipse">
            <a:avLst/>
          </a:prstGeom>
          <a:solidFill>
            <a:srgbClr val="BBD6EE"/>
          </a:solidFill>
          <a:ln w="28575"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Science Com Man</a:t>
            </a:r>
            <a:endParaRPr sz="2400" b="1" i="0" u="none" strike="noStrike" cap="none">
              <a:solidFill>
                <a:schemeClr val="dk1"/>
              </a:solidFill>
              <a:latin typeface="Calibri"/>
              <a:ea typeface="Calibri"/>
              <a:cs typeface="Calibri"/>
              <a:sym typeface="Calibri"/>
            </a:endParaRPr>
          </a:p>
        </p:txBody>
      </p:sp>
      <p:sp>
        <p:nvSpPr>
          <p:cNvPr id="222" name="Google Shape;222;p7"/>
          <p:cNvSpPr/>
          <p:nvPr/>
        </p:nvSpPr>
        <p:spPr>
          <a:xfrm>
            <a:off x="4482969" y="2367040"/>
            <a:ext cx="3299791" cy="695954"/>
          </a:xfrm>
          <a:prstGeom prst="rect">
            <a:avLst/>
          </a:prstGeom>
          <a:solidFill>
            <a:srgbClr val="F7CAAC"/>
          </a:solidFill>
          <a:ln w="28575"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Programme Management Group</a:t>
            </a:r>
            <a:endParaRPr sz="2400" b="1" i="0" u="none" strike="noStrike" cap="none">
              <a:solidFill>
                <a:schemeClr val="dk1"/>
              </a:solidFill>
              <a:latin typeface="Calibri"/>
              <a:ea typeface="Calibri"/>
              <a:cs typeface="Calibri"/>
              <a:sym typeface="Calibri"/>
            </a:endParaRPr>
          </a:p>
        </p:txBody>
      </p:sp>
      <p:sp>
        <p:nvSpPr>
          <p:cNvPr id="223" name="Google Shape;223;p7"/>
          <p:cNvSpPr/>
          <p:nvPr/>
        </p:nvSpPr>
        <p:spPr>
          <a:xfrm>
            <a:off x="8535020" y="1886401"/>
            <a:ext cx="3299791" cy="614642"/>
          </a:xfrm>
          <a:prstGeom prst="rect">
            <a:avLst/>
          </a:prstGeom>
          <a:solidFill>
            <a:schemeClr val="lt1"/>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Advisory Group</a:t>
            </a:r>
            <a:endParaRPr sz="2800" b="1" i="0" u="none" strike="noStrike" cap="none">
              <a:solidFill>
                <a:schemeClr val="dk1"/>
              </a:solidFill>
              <a:latin typeface="Calibri"/>
              <a:ea typeface="Calibri"/>
              <a:cs typeface="Calibri"/>
              <a:sym typeface="Calibri"/>
            </a:endParaRPr>
          </a:p>
        </p:txBody>
      </p:sp>
      <p:sp>
        <p:nvSpPr>
          <p:cNvPr id="224" name="Google Shape;224;p7"/>
          <p:cNvSpPr/>
          <p:nvPr/>
        </p:nvSpPr>
        <p:spPr>
          <a:xfrm>
            <a:off x="8535020" y="2506557"/>
            <a:ext cx="3299791" cy="614642"/>
          </a:xfrm>
          <a:prstGeom prst="rect">
            <a:avLst/>
          </a:prstGeom>
          <a:solidFill>
            <a:schemeClr val="lt1"/>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Consultant Group</a:t>
            </a:r>
            <a:endParaRPr sz="2800" b="1" i="0" u="none" strike="noStrike" cap="none">
              <a:solidFill>
                <a:schemeClr val="dk1"/>
              </a:solidFill>
              <a:latin typeface="Calibri"/>
              <a:ea typeface="Calibri"/>
              <a:cs typeface="Calibri"/>
              <a:sym typeface="Calibri"/>
            </a:endParaRPr>
          </a:p>
        </p:txBody>
      </p:sp>
      <p:sp>
        <p:nvSpPr>
          <p:cNvPr id="225" name="Google Shape;225;p7"/>
          <p:cNvSpPr/>
          <p:nvPr/>
        </p:nvSpPr>
        <p:spPr>
          <a:xfrm>
            <a:off x="279125" y="2079418"/>
            <a:ext cx="3299791" cy="934276"/>
          </a:xfrm>
          <a:prstGeom prst="rect">
            <a:avLst/>
          </a:prstGeom>
          <a:solidFill>
            <a:srgbClr val="B3C6E7"/>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Grant Holder</a:t>
            </a:r>
            <a:endParaRPr sz="2400" b="1" i="0" u="none" strike="noStrike" cap="none">
              <a:solidFill>
                <a:schemeClr val="dk1"/>
              </a:solidFill>
              <a:latin typeface="Calibri"/>
              <a:ea typeface="Calibri"/>
              <a:cs typeface="Calibri"/>
              <a:sym typeface="Calibri"/>
            </a:endParaRPr>
          </a:p>
        </p:txBody>
      </p:sp>
      <p:sp>
        <p:nvSpPr>
          <p:cNvPr id="226" name="Google Shape;226;p7"/>
          <p:cNvSpPr/>
          <p:nvPr/>
        </p:nvSpPr>
        <p:spPr>
          <a:xfrm>
            <a:off x="3591791" y="150190"/>
            <a:ext cx="4984478" cy="614642"/>
          </a:xfrm>
          <a:prstGeom prst="rect">
            <a:avLst/>
          </a:prstGeom>
          <a:solidFill>
            <a:srgbClr val="C4E0B2"/>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Action Management Committee</a:t>
            </a:r>
            <a:endParaRPr sz="2800" b="1" i="0" u="none" strike="noStrike" cap="none">
              <a:solidFill>
                <a:schemeClr val="dk1"/>
              </a:solidFill>
              <a:latin typeface="Calibri"/>
              <a:ea typeface="Calibri"/>
              <a:cs typeface="Calibri"/>
              <a:sym typeface="Calibri"/>
            </a:endParaRPr>
          </a:p>
        </p:txBody>
      </p:sp>
      <p:sp>
        <p:nvSpPr>
          <p:cNvPr id="227" name="Google Shape;227;p7"/>
          <p:cNvSpPr/>
          <p:nvPr/>
        </p:nvSpPr>
        <p:spPr>
          <a:xfrm>
            <a:off x="4456460" y="3656716"/>
            <a:ext cx="3299791" cy="809956"/>
          </a:xfrm>
          <a:prstGeom prst="ellipse">
            <a:avLst/>
          </a:prstGeom>
          <a:solidFill>
            <a:srgbClr val="66FF66"/>
          </a:solidFill>
          <a:ln w="28575" cap="flat" cmpd="sng">
            <a:solidFill>
              <a:srgbClr val="FF99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WG/GC Representatives</a:t>
            </a:r>
            <a:endParaRPr sz="2400" b="1" i="0" u="none" strike="noStrike" cap="none">
              <a:solidFill>
                <a:schemeClr val="dk1"/>
              </a:solidFill>
              <a:latin typeface="Calibri"/>
              <a:ea typeface="Calibri"/>
              <a:cs typeface="Calibri"/>
              <a:sym typeface="Calibri"/>
            </a:endParaRPr>
          </a:p>
        </p:txBody>
      </p:sp>
      <p:sp>
        <p:nvSpPr>
          <p:cNvPr id="228" name="Google Shape;228;p7"/>
          <p:cNvSpPr/>
          <p:nvPr/>
        </p:nvSpPr>
        <p:spPr>
          <a:xfrm>
            <a:off x="4147933" y="1085850"/>
            <a:ext cx="3881642" cy="3529013"/>
          </a:xfrm>
          <a:prstGeom prst="rect">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29" name="Google Shape;229;p7"/>
          <p:cNvCxnSpPr>
            <a:stCxn id="200" idx="0"/>
            <a:endCxn id="227" idx="2"/>
          </p:cNvCxnSpPr>
          <p:nvPr/>
        </p:nvCxnSpPr>
        <p:spPr>
          <a:xfrm rot="10800000" flipH="1">
            <a:off x="1678057" y="4061607"/>
            <a:ext cx="2778300" cy="806700"/>
          </a:xfrm>
          <a:prstGeom prst="straightConnector1">
            <a:avLst/>
          </a:prstGeom>
          <a:noFill/>
          <a:ln w="28575" cap="flat" cmpd="sng">
            <a:solidFill>
              <a:srgbClr val="00B050"/>
            </a:solidFill>
            <a:prstDash val="solid"/>
            <a:miter lim="800000"/>
            <a:headEnd type="none" w="sm" len="sm"/>
            <a:tailEnd type="triangle" w="med" len="med"/>
          </a:ln>
        </p:spPr>
      </p:cxnSp>
      <p:cxnSp>
        <p:nvCxnSpPr>
          <p:cNvPr id="230" name="Google Shape;230;p7"/>
          <p:cNvCxnSpPr>
            <a:stCxn id="201" idx="0"/>
            <a:endCxn id="227" idx="3"/>
          </p:cNvCxnSpPr>
          <p:nvPr/>
        </p:nvCxnSpPr>
        <p:spPr>
          <a:xfrm rot="10800000" flipH="1">
            <a:off x="3858043" y="4348107"/>
            <a:ext cx="1081800" cy="520200"/>
          </a:xfrm>
          <a:prstGeom prst="straightConnector1">
            <a:avLst/>
          </a:prstGeom>
          <a:noFill/>
          <a:ln w="28575" cap="flat" cmpd="sng">
            <a:solidFill>
              <a:srgbClr val="00B050"/>
            </a:solidFill>
            <a:prstDash val="solid"/>
            <a:miter lim="800000"/>
            <a:headEnd type="none" w="sm" len="sm"/>
            <a:tailEnd type="triangle" w="med" len="med"/>
          </a:ln>
        </p:spPr>
      </p:cxnSp>
      <p:cxnSp>
        <p:nvCxnSpPr>
          <p:cNvPr id="231" name="Google Shape;231;p7"/>
          <p:cNvCxnSpPr>
            <a:stCxn id="202" idx="0"/>
            <a:endCxn id="227" idx="4"/>
          </p:cNvCxnSpPr>
          <p:nvPr/>
        </p:nvCxnSpPr>
        <p:spPr>
          <a:xfrm rot="10800000" flipH="1">
            <a:off x="6095181" y="4466535"/>
            <a:ext cx="11100" cy="400500"/>
          </a:xfrm>
          <a:prstGeom prst="straightConnector1">
            <a:avLst/>
          </a:prstGeom>
          <a:noFill/>
          <a:ln w="28575" cap="flat" cmpd="sng">
            <a:solidFill>
              <a:srgbClr val="00B050"/>
            </a:solidFill>
            <a:prstDash val="solid"/>
            <a:miter lim="800000"/>
            <a:headEnd type="none" w="sm" len="sm"/>
            <a:tailEnd type="triangle" w="med" len="med"/>
          </a:ln>
        </p:spPr>
      </p:cxnSp>
      <p:cxnSp>
        <p:nvCxnSpPr>
          <p:cNvPr id="232" name="Google Shape;232;p7"/>
          <p:cNvCxnSpPr>
            <a:stCxn id="203" idx="0"/>
            <a:endCxn id="227" idx="5"/>
          </p:cNvCxnSpPr>
          <p:nvPr/>
        </p:nvCxnSpPr>
        <p:spPr>
          <a:xfrm rot="10800000">
            <a:off x="7273015" y="4348035"/>
            <a:ext cx="945000" cy="519000"/>
          </a:xfrm>
          <a:prstGeom prst="straightConnector1">
            <a:avLst/>
          </a:prstGeom>
          <a:noFill/>
          <a:ln w="28575" cap="flat" cmpd="sng">
            <a:solidFill>
              <a:srgbClr val="00B050"/>
            </a:solidFill>
            <a:prstDash val="solid"/>
            <a:miter lim="800000"/>
            <a:headEnd type="none" w="sm" len="sm"/>
            <a:tailEnd type="triangle" w="med" len="med"/>
          </a:ln>
        </p:spPr>
      </p:cxnSp>
      <p:cxnSp>
        <p:nvCxnSpPr>
          <p:cNvPr id="233" name="Google Shape;233;p7"/>
          <p:cNvCxnSpPr>
            <a:stCxn id="219" idx="0"/>
          </p:cNvCxnSpPr>
          <p:nvPr/>
        </p:nvCxnSpPr>
        <p:spPr>
          <a:xfrm rot="10800000">
            <a:off x="7723480" y="4135935"/>
            <a:ext cx="2835300" cy="731100"/>
          </a:xfrm>
          <a:prstGeom prst="straightConnector1">
            <a:avLst/>
          </a:prstGeom>
          <a:noFill/>
          <a:ln w="28575" cap="flat" cmpd="sng">
            <a:solidFill>
              <a:srgbClr val="00B050"/>
            </a:solidFill>
            <a:prstDash val="solid"/>
            <a:miter lim="800000"/>
            <a:headEnd type="none" w="sm" len="sm"/>
            <a:tailEnd type="triangle" w="med" len="med"/>
          </a:ln>
        </p:spPr>
      </p:cxnSp>
      <p:cxnSp>
        <p:nvCxnSpPr>
          <p:cNvPr id="235" name="Google Shape;235;p7"/>
          <p:cNvCxnSpPr/>
          <p:nvPr/>
        </p:nvCxnSpPr>
        <p:spPr>
          <a:xfrm rot="10800000">
            <a:off x="8011347" y="2501603"/>
            <a:ext cx="505444" cy="7734"/>
          </a:xfrm>
          <a:prstGeom prst="straightConnector1">
            <a:avLst/>
          </a:prstGeom>
          <a:noFill/>
          <a:ln w="28575" cap="flat" cmpd="sng">
            <a:solidFill>
              <a:srgbClr val="FF0000"/>
            </a:solidFill>
            <a:prstDash val="solid"/>
            <a:miter lim="800000"/>
            <a:headEnd type="triangle" w="med" len="med"/>
            <a:tailEnd type="triangle" w="med" len="med"/>
          </a:ln>
        </p:spPr>
      </p:cxnSp>
      <p:cxnSp>
        <p:nvCxnSpPr>
          <p:cNvPr id="236" name="Google Shape;236;p7"/>
          <p:cNvCxnSpPr/>
          <p:nvPr/>
        </p:nvCxnSpPr>
        <p:spPr>
          <a:xfrm flipH="1">
            <a:off x="3578833" y="2539956"/>
            <a:ext cx="569100" cy="6600"/>
          </a:xfrm>
          <a:prstGeom prst="straightConnector1">
            <a:avLst/>
          </a:prstGeom>
          <a:noFill/>
          <a:ln w="28575" cap="flat" cmpd="sng">
            <a:solidFill>
              <a:srgbClr val="C00000"/>
            </a:solidFill>
            <a:prstDash val="solid"/>
            <a:miter lim="800000"/>
            <a:headEnd type="triangle" w="med" len="med"/>
            <a:tailEnd type="triangle" w="med" len="med"/>
          </a:ln>
        </p:spPr>
      </p:cxnSp>
      <p:cxnSp>
        <p:nvCxnSpPr>
          <p:cNvPr id="237" name="Google Shape;237;p7"/>
          <p:cNvCxnSpPr>
            <a:stCxn id="226" idx="2"/>
            <a:endCxn id="228" idx="0"/>
          </p:cNvCxnSpPr>
          <p:nvPr/>
        </p:nvCxnSpPr>
        <p:spPr>
          <a:xfrm>
            <a:off x="6084030" y="764832"/>
            <a:ext cx="4724" cy="321018"/>
          </a:xfrm>
          <a:prstGeom prst="straightConnector1">
            <a:avLst/>
          </a:prstGeom>
          <a:noFill/>
          <a:ln w="28575" cap="flat" cmpd="sng">
            <a:solidFill>
              <a:srgbClr val="C00000"/>
            </a:solidFill>
            <a:prstDash val="solid"/>
            <a:miter lim="800000"/>
            <a:headEnd type="triangle" w="med" len="med"/>
            <a:tailEnd type="triangle" w="med" len="med"/>
          </a:ln>
        </p:spPr>
      </p:cxnSp>
      <p:sp>
        <p:nvSpPr>
          <p:cNvPr id="238" name="Google Shape;238;p7"/>
          <p:cNvSpPr/>
          <p:nvPr/>
        </p:nvSpPr>
        <p:spPr>
          <a:xfrm>
            <a:off x="5866183" y="6076661"/>
            <a:ext cx="651136" cy="436724"/>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A8</a:t>
            </a:r>
            <a:endParaRPr sz="2000" b="1" i="0" u="none" strike="noStrike" cap="none">
              <a:solidFill>
                <a:schemeClr val="dk1"/>
              </a:solidFill>
              <a:latin typeface="Calibri"/>
              <a:ea typeface="Calibri"/>
              <a:cs typeface="Calibri"/>
              <a:sym typeface="Calibri"/>
            </a:endParaRPr>
          </a:p>
        </p:txBody>
      </p:sp>
      <p:cxnSp>
        <p:nvCxnSpPr>
          <p:cNvPr id="239" name="Google Shape;239;p7"/>
          <p:cNvCxnSpPr>
            <a:stCxn id="238" idx="0"/>
            <a:endCxn id="202" idx="2"/>
          </p:cNvCxnSpPr>
          <p:nvPr/>
        </p:nvCxnSpPr>
        <p:spPr>
          <a:xfrm rot="10800000">
            <a:off x="6095151" y="5481761"/>
            <a:ext cx="96600" cy="594900"/>
          </a:xfrm>
          <a:prstGeom prst="straightConnector1">
            <a:avLst/>
          </a:prstGeom>
          <a:noFill/>
          <a:ln w="28575" cap="flat" cmpd="sng">
            <a:solidFill>
              <a:srgbClr val="002060"/>
            </a:solidFill>
            <a:prstDash val="solid"/>
            <a:miter lim="800000"/>
            <a:headEnd type="stealth" w="med" len="med"/>
            <a:tailEnd type="none" w="sm" len="sm"/>
          </a:ln>
        </p:spPr>
      </p:cxnSp>
      <p:cxnSp>
        <p:nvCxnSpPr>
          <p:cNvPr id="240" name="Google Shape;240;p7"/>
          <p:cNvCxnSpPr/>
          <p:nvPr/>
        </p:nvCxnSpPr>
        <p:spPr>
          <a:xfrm rot="10800000" flipH="1">
            <a:off x="1080054" y="3820384"/>
            <a:ext cx="3045928" cy="1046730"/>
          </a:xfrm>
          <a:prstGeom prst="straightConnector1">
            <a:avLst/>
          </a:prstGeom>
          <a:noFill/>
          <a:ln w="28575" cap="flat" cmpd="sng">
            <a:solidFill>
              <a:srgbClr val="C00000"/>
            </a:solidFill>
            <a:prstDash val="solid"/>
            <a:miter lim="800000"/>
            <a:headEnd type="triangle" w="med" len="med"/>
            <a:tailEnd type="triangle" w="med" len="med"/>
          </a:ln>
        </p:spPr>
      </p:cxnSp>
      <p:cxnSp>
        <p:nvCxnSpPr>
          <p:cNvPr id="241" name="Google Shape;241;p7"/>
          <p:cNvCxnSpPr/>
          <p:nvPr/>
        </p:nvCxnSpPr>
        <p:spPr>
          <a:xfrm rot="10800000" flipH="1">
            <a:off x="3294409" y="4550670"/>
            <a:ext cx="853523" cy="313301"/>
          </a:xfrm>
          <a:prstGeom prst="straightConnector1">
            <a:avLst/>
          </a:prstGeom>
          <a:noFill/>
          <a:ln w="28575" cap="flat" cmpd="sng">
            <a:solidFill>
              <a:srgbClr val="C00000"/>
            </a:solidFill>
            <a:prstDash val="solid"/>
            <a:miter lim="800000"/>
            <a:headEnd type="triangle" w="med" len="med"/>
            <a:tailEnd type="triangle" w="med" len="med"/>
          </a:ln>
        </p:spPr>
      </p:cxnSp>
      <p:cxnSp>
        <p:nvCxnSpPr>
          <p:cNvPr id="242" name="Google Shape;242;p7"/>
          <p:cNvCxnSpPr/>
          <p:nvPr/>
        </p:nvCxnSpPr>
        <p:spPr>
          <a:xfrm rot="10800000">
            <a:off x="5707552" y="4621548"/>
            <a:ext cx="0" cy="244573"/>
          </a:xfrm>
          <a:prstGeom prst="straightConnector1">
            <a:avLst/>
          </a:prstGeom>
          <a:noFill/>
          <a:ln w="28575" cap="flat" cmpd="sng">
            <a:solidFill>
              <a:srgbClr val="C00000"/>
            </a:solidFill>
            <a:prstDash val="solid"/>
            <a:miter lim="800000"/>
            <a:headEnd type="triangle" w="med" len="med"/>
            <a:tailEnd type="triangle" w="med" len="med"/>
          </a:ln>
        </p:spPr>
      </p:cxnSp>
      <p:cxnSp>
        <p:nvCxnSpPr>
          <p:cNvPr id="243" name="Google Shape;243;p7"/>
          <p:cNvCxnSpPr/>
          <p:nvPr/>
        </p:nvCxnSpPr>
        <p:spPr>
          <a:xfrm>
            <a:off x="8007215" y="4614863"/>
            <a:ext cx="527805" cy="249108"/>
          </a:xfrm>
          <a:prstGeom prst="straightConnector1">
            <a:avLst/>
          </a:prstGeom>
          <a:noFill/>
          <a:ln w="28575" cap="flat" cmpd="sng">
            <a:solidFill>
              <a:srgbClr val="C00000"/>
            </a:solidFill>
            <a:prstDash val="solid"/>
            <a:miter lim="800000"/>
            <a:headEnd type="triangle" w="med" len="med"/>
            <a:tailEnd type="triangle" w="med" len="med"/>
          </a:ln>
        </p:spPr>
      </p:cxnSp>
      <p:cxnSp>
        <p:nvCxnSpPr>
          <p:cNvPr id="244" name="Google Shape;244;p7"/>
          <p:cNvCxnSpPr/>
          <p:nvPr/>
        </p:nvCxnSpPr>
        <p:spPr>
          <a:xfrm>
            <a:off x="8037900" y="3828493"/>
            <a:ext cx="3074046" cy="1035478"/>
          </a:xfrm>
          <a:prstGeom prst="straightConnector1">
            <a:avLst/>
          </a:prstGeom>
          <a:noFill/>
          <a:ln w="28575" cap="flat" cmpd="sng">
            <a:solidFill>
              <a:srgbClr val="C00000"/>
            </a:solidFill>
            <a:prstDash val="solid"/>
            <a:miter lim="800000"/>
            <a:headEnd type="triangle" w="med" len="med"/>
            <a:tailEnd type="triangle" w="med" len="med"/>
          </a:ln>
        </p:spPr>
      </p:cxnSp>
      <p:sp>
        <p:nvSpPr>
          <p:cNvPr id="245" name="Google Shape;245;p7"/>
          <p:cNvSpPr txBox="1"/>
          <p:nvPr/>
        </p:nvSpPr>
        <p:spPr>
          <a:xfrm>
            <a:off x="7321837" y="1096042"/>
            <a:ext cx="734877" cy="49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GB" b="1" i="0" u="none" strike="noStrike" cap="none" dirty="0">
                <a:solidFill>
                  <a:srgbClr val="002060"/>
                </a:solidFill>
                <a:latin typeface="Calibri"/>
                <a:ea typeface="Calibri"/>
                <a:cs typeface="Calibri"/>
                <a:sym typeface="Calibri"/>
              </a:rPr>
              <a:t>CORE TEAM</a:t>
            </a:r>
            <a:endParaRPr sz="1600" b="1" i="0" u="none" strike="noStrike" cap="none" dirty="0">
              <a:solidFill>
                <a:srgbClr val="000000"/>
              </a:solidFill>
              <a:latin typeface="Arial"/>
              <a:ea typeface="Arial"/>
              <a:cs typeface="Arial"/>
              <a:sym typeface="Arial"/>
            </a:endParaRPr>
          </a:p>
        </p:txBody>
      </p:sp>
      <p:cxnSp>
        <p:nvCxnSpPr>
          <p:cNvPr id="246" name="Google Shape;246;p7"/>
          <p:cNvCxnSpPr/>
          <p:nvPr/>
        </p:nvCxnSpPr>
        <p:spPr>
          <a:xfrm rot="10800000">
            <a:off x="9825989" y="6216810"/>
            <a:ext cx="505444" cy="7734"/>
          </a:xfrm>
          <a:prstGeom prst="straightConnector1">
            <a:avLst/>
          </a:prstGeom>
          <a:noFill/>
          <a:ln w="28575" cap="flat" cmpd="sng">
            <a:solidFill>
              <a:srgbClr val="C00000"/>
            </a:solidFill>
            <a:prstDash val="solid"/>
            <a:miter lim="800000"/>
            <a:headEnd type="triangle" w="med" len="med"/>
            <a:tailEnd type="triangle" w="med" len="med"/>
          </a:ln>
        </p:spPr>
      </p:cxnSp>
      <p:cxnSp>
        <p:nvCxnSpPr>
          <p:cNvPr id="247" name="Google Shape;247;p7"/>
          <p:cNvCxnSpPr/>
          <p:nvPr/>
        </p:nvCxnSpPr>
        <p:spPr>
          <a:xfrm rot="10800000">
            <a:off x="9825989" y="6428589"/>
            <a:ext cx="497376" cy="4343"/>
          </a:xfrm>
          <a:prstGeom prst="straightConnector1">
            <a:avLst/>
          </a:prstGeom>
          <a:noFill/>
          <a:ln w="28575" cap="flat" cmpd="sng">
            <a:solidFill>
              <a:srgbClr val="00B050"/>
            </a:solidFill>
            <a:prstDash val="solid"/>
            <a:miter lim="800000"/>
            <a:headEnd type="none" w="sm" len="sm"/>
            <a:tailEnd type="triangle" w="med" len="med"/>
          </a:ln>
        </p:spPr>
      </p:cxnSp>
      <p:cxnSp>
        <p:nvCxnSpPr>
          <p:cNvPr id="248" name="Google Shape;248;p7"/>
          <p:cNvCxnSpPr/>
          <p:nvPr/>
        </p:nvCxnSpPr>
        <p:spPr>
          <a:xfrm flipH="1">
            <a:off x="9864193" y="6636977"/>
            <a:ext cx="459172" cy="1"/>
          </a:xfrm>
          <a:prstGeom prst="straightConnector1">
            <a:avLst/>
          </a:prstGeom>
          <a:noFill/>
          <a:ln w="28575" cap="flat" cmpd="sng">
            <a:solidFill>
              <a:srgbClr val="002060"/>
            </a:solidFill>
            <a:prstDash val="solid"/>
            <a:miter lim="800000"/>
            <a:headEnd type="stealth" w="med" len="med"/>
            <a:tailEnd type="none" w="sm" len="sm"/>
          </a:ln>
        </p:spPr>
      </p:cxnSp>
      <p:sp>
        <p:nvSpPr>
          <p:cNvPr id="249" name="Google Shape;249;p7"/>
          <p:cNvSpPr txBox="1"/>
          <p:nvPr/>
        </p:nvSpPr>
        <p:spPr>
          <a:xfrm>
            <a:off x="10452575" y="6072930"/>
            <a:ext cx="1495500" cy="6924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C00000"/>
                </a:solidFill>
                <a:latin typeface="Calibri"/>
                <a:ea typeface="Calibri"/>
                <a:cs typeface="Calibri"/>
                <a:sym typeface="Calibri"/>
              </a:rPr>
              <a:t>Communicate with</a:t>
            </a:r>
            <a:endParaRPr sz="1400" b="0"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B050"/>
                </a:solidFill>
                <a:latin typeface="Calibri"/>
                <a:ea typeface="Calibri"/>
                <a:cs typeface="Calibri"/>
                <a:sym typeface="Calibri"/>
              </a:rPr>
              <a:t>Provide input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2060"/>
                </a:solidFill>
                <a:latin typeface="Calibri"/>
                <a:ea typeface="Calibri"/>
                <a:cs typeface="Calibri"/>
                <a:sym typeface="Calibri"/>
              </a:rPr>
              <a:t>Work on</a:t>
            </a:r>
            <a:endParaRPr sz="1400" b="0" i="0" u="none" strike="noStrike" cap="none" dirty="0">
              <a:solidFill>
                <a:srgbClr val="000000"/>
              </a:solidFill>
              <a:latin typeface="Arial"/>
              <a:ea typeface="Arial"/>
              <a:cs typeface="Arial"/>
              <a:sym typeface="Arial"/>
            </a:endParaRPr>
          </a:p>
        </p:txBody>
      </p:sp>
      <p:sp>
        <p:nvSpPr>
          <p:cNvPr id="250" name="Google Shape;250;p7"/>
          <p:cNvSpPr txBox="1"/>
          <p:nvPr/>
        </p:nvSpPr>
        <p:spPr>
          <a:xfrm>
            <a:off x="324679" y="214326"/>
            <a:ext cx="2791047"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800" b="1" i="0" u="none" strike="noStrike" cap="none">
                <a:solidFill>
                  <a:srgbClr val="C00000"/>
                </a:solidFill>
                <a:latin typeface="Calibri"/>
                <a:ea typeface="Calibri"/>
                <a:cs typeface="Calibri"/>
                <a:sym typeface="Calibri"/>
              </a:rPr>
              <a:t>EVBRES Organisational Structure</a:t>
            </a:r>
            <a:endParaRPr sz="2000" b="0" i="0" u="none" strike="noStrike" cap="none">
              <a:solidFill>
                <a:srgbClr val="C00000"/>
              </a:solidFill>
              <a:latin typeface="Arial"/>
              <a:ea typeface="Arial"/>
              <a:cs typeface="Arial"/>
              <a:sym typeface="Arial"/>
            </a:endParaRPr>
          </a:p>
        </p:txBody>
      </p:sp>
      <p:sp>
        <p:nvSpPr>
          <p:cNvPr id="251" name="Google Shape;251;p7"/>
          <p:cNvSpPr/>
          <p:nvPr/>
        </p:nvSpPr>
        <p:spPr>
          <a:xfrm>
            <a:off x="4308819" y="1791516"/>
            <a:ext cx="3595072" cy="561199"/>
          </a:xfrm>
          <a:prstGeom prst="ellipse">
            <a:avLst/>
          </a:prstGeom>
          <a:solidFill>
            <a:srgbClr val="B3C6E7"/>
          </a:solidFill>
          <a:ln w="28575"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Grant Holder Man</a:t>
            </a:r>
            <a:endParaRPr sz="2400" b="1" i="0" u="none" strike="noStrike" cap="none">
              <a:solidFill>
                <a:schemeClr val="dk1"/>
              </a:solidFill>
              <a:latin typeface="Calibri"/>
              <a:ea typeface="Calibri"/>
              <a:cs typeface="Calibri"/>
              <a:sym typeface="Calibri"/>
            </a:endParaRPr>
          </a:p>
        </p:txBody>
      </p:sp>
      <p:cxnSp>
        <p:nvCxnSpPr>
          <p:cNvPr id="252" name="Google Shape;252;p7"/>
          <p:cNvCxnSpPr>
            <a:endCxn id="200" idx="2"/>
          </p:cNvCxnSpPr>
          <p:nvPr/>
        </p:nvCxnSpPr>
        <p:spPr>
          <a:xfrm rot="10800000">
            <a:off x="1678057" y="5482949"/>
            <a:ext cx="882900" cy="603600"/>
          </a:xfrm>
          <a:prstGeom prst="straightConnector1">
            <a:avLst/>
          </a:prstGeom>
          <a:noFill/>
          <a:ln w="28575" cap="flat" cmpd="sng">
            <a:solidFill>
              <a:srgbClr val="002060"/>
            </a:solidFill>
            <a:prstDash val="solid"/>
            <a:miter lim="800000"/>
            <a:headEnd type="stealth" w="med" len="med"/>
            <a:tailEnd type="none" w="sm" len="sm"/>
          </a:ln>
        </p:spPr>
      </p:cxnSp>
      <p:sp>
        <p:nvSpPr>
          <p:cNvPr id="253" name="Google Shape;253;p7"/>
          <p:cNvSpPr/>
          <p:nvPr/>
        </p:nvSpPr>
        <p:spPr>
          <a:xfrm>
            <a:off x="2185823" y="6093168"/>
            <a:ext cx="646491" cy="409460"/>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A13</a:t>
            </a:r>
            <a:endParaRPr sz="2000" b="1" i="0" u="none" strike="noStrike" cap="none">
              <a:solidFill>
                <a:schemeClr val="dk1"/>
              </a:solidFill>
              <a:latin typeface="Calibri"/>
              <a:ea typeface="Calibri"/>
              <a:cs typeface="Calibri"/>
              <a:sym typeface="Calibri"/>
            </a:endParaRPr>
          </a:p>
        </p:txBody>
      </p:sp>
      <p:sp>
        <p:nvSpPr>
          <p:cNvPr id="254" name="Google Shape;254;p7"/>
          <p:cNvSpPr/>
          <p:nvPr/>
        </p:nvSpPr>
        <p:spPr>
          <a:xfrm>
            <a:off x="108076" y="6093167"/>
            <a:ext cx="638135" cy="425966"/>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A1</a:t>
            </a:r>
            <a:endParaRPr sz="2000" b="1" i="0" u="none" strike="noStrike" cap="none">
              <a:solidFill>
                <a:schemeClr val="dk1"/>
              </a:solidFill>
              <a:latin typeface="Calibri"/>
              <a:ea typeface="Calibri"/>
              <a:cs typeface="Calibri"/>
              <a:sym typeface="Calibri"/>
            </a:endParaRPr>
          </a:p>
        </p:txBody>
      </p:sp>
      <p:sp>
        <p:nvSpPr>
          <p:cNvPr id="255" name="Google Shape;255;p7"/>
          <p:cNvSpPr/>
          <p:nvPr/>
        </p:nvSpPr>
        <p:spPr>
          <a:xfrm>
            <a:off x="792178" y="6087418"/>
            <a:ext cx="642584" cy="425967"/>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A2</a:t>
            </a:r>
            <a:endParaRPr sz="2000" b="1" i="0" u="none" strike="noStrike" cap="none">
              <a:solidFill>
                <a:schemeClr val="dk1"/>
              </a:solidFill>
              <a:latin typeface="Calibri"/>
              <a:ea typeface="Calibri"/>
              <a:cs typeface="Calibri"/>
              <a:sym typeface="Calibri"/>
            </a:endParaRPr>
          </a:p>
        </p:txBody>
      </p:sp>
      <p:sp>
        <p:nvSpPr>
          <p:cNvPr id="256" name="Google Shape;256;p7"/>
          <p:cNvSpPr/>
          <p:nvPr/>
        </p:nvSpPr>
        <p:spPr>
          <a:xfrm>
            <a:off x="1489171" y="6076661"/>
            <a:ext cx="642584" cy="425967"/>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A3</a:t>
            </a:r>
            <a:endParaRPr sz="2000" b="1" i="0" u="none" strike="noStrike" cap="none">
              <a:solidFill>
                <a:schemeClr val="dk1"/>
              </a:solidFill>
              <a:latin typeface="Calibri"/>
              <a:ea typeface="Calibri"/>
              <a:cs typeface="Calibri"/>
              <a:sym typeface="Calibri"/>
            </a:endParaRPr>
          </a:p>
        </p:txBody>
      </p:sp>
      <p:sp>
        <p:nvSpPr>
          <p:cNvPr id="257" name="Google Shape;257;p7"/>
          <p:cNvSpPr/>
          <p:nvPr/>
        </p:nvSpPr>
        <p:spPr>
          <a:xfrm>
            <a:off x="6568524" y="6065624"/>
            <a:ext cx="651136" cy="436724"/>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A14</a:t>
            </a:r>
            <a:endParaRPr sz="2000" b="1" i="0" u="none" strike="noStrike" cap="none">
              <a:solidFill>
                <a:schemeClr val="dk1"/>
              </a:solidFill>
              <a:latin typeface="Calibri"/>
              <a:ea typeface="Calibri"/>
              <a:cs typeface="Calibri"/>
              <a:sym typeface="Calibri"/>
            </a:endParaRPr>
          </a:p>
        </p:txBody>
      </p:sp>
      <p:cxnSp>
        <p:nvCxnSpPr>
          <p:cNvPr id="258" name="Google Shape;258;p7"/>
          <p:cNvCxnSpPr>
            <a:stCxn id="257" idx="0"/>
            <a:endCxn id="202" idx="2"/>
          </p:cNvCxnSpPr>
          <p:nvPr/>
        </p:nvCxnSpPr>
        <p:spPr>
          <a:xfrm rot="10800000">
            <a:off x="6095192" y="5481824"/>
            <a:ext cx="798900" cy="583800"/>
          </a:xfrm>
          <a:prstGeom prst="straightConnector1">
            <a:avLst/>
          </a:prstGeom>
          <a:noFill/>
          <a:ln w="28575" cap="flat" cmpd="sng">
            <a:solidFill>
              <a:srgbClr val="002060"/>
            </a:solidFill>
            <a:prstDash val="solid"/>
            <a:miter lim="800000"/>
            <a:headEnd type="stealth" w="med" len="med"/>
            <a:tailEnd type="none" w="sm" len="sm"/>
          </a:ln>
        </p:spPr>
      </p:cxnSp>
      <p:sp>
        <p:nvSpPr>
          <p:cNvPr id="259" name="Google Shape;259;p7"/>
          <p:cNvSpPr/>
          <p:nvPr/>
        </p:nvSpPr>
        <p:spPr>
          <a:xfrm>
            <a:off x="7272615" y="6086520"/>
            <a:ext cx="651136" cy="412222"/>
          </a:xfrm>
          <a:prstGeom prst="flowChartAlternateProcess">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A15</a:t>
            </a:r>
            <a:endParaRPr sz="2000" b="1" i="0" u="none" strike="noStrike" cap="none">
              <a:solidFill>
                <a:schemeClr val="dk1"/>
              </a:solidFill>
              <a:latin typeface="Calibri"/>
              <a:ea typeface="Calibri"/>
              <a:cs typeface="Calibri"/>
              <a:sym typeface="Calibri"/>
            </a:endParaRPr>
          </a:p>
        </p:txBody>
      </p:sp>
      <p:cxnSp>
        <p:nvCxnSpPr>
          <p:cNvPr id="260" name="Google Shape;260;p7"/>
          <p:cNvCxnSpPr>
            <a:stCxn id="259" idx="0"/>
            <a:endCxn id="202" idx="2"/>
          </p:cNvCxnSpPr>
          <p:nvPr/>
        </p:nvCxnSpPr>
        <p:spPr>
          <a:xfrm rot="10800000">
            <a:off x="6095183" y="5481720"/>
            <a:ext cx="1503000" cy="604800"/>
          </a:xfrm>
          <a:prstGeom prst="straightConnector1">
            <a:avLst/>
          </a:prstGeom>
          <a:noFill/>
          <a:ln w="28575" cap="flat" cmpd="sng">
            <a:solidFill>
              <a:srgbClr val="002060"/>
            </a:solidFill>
            <a:prstDash val="solid"/>
            <a:miter lim="800000"/>
            <a:headEnd type="stealth" w="med" len="med"/>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8"/>
          <p:cNvSpPr/>
          <p:nvPr/>
        </p:nvSpPr>
        <p:spPr>
          <a:xfrm>
            <a:off x="421162" y="5751352"/>
            <a:ext cx="11171398" cy="37758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66" name="Google Shape;266;p8"/>
          <p:cNvSpPr txBox="1">
            <a:spLocks noGrp="1"/>
          </p:cNvSpPr>
          <p:nvPr>
            <p:ph type="title"/>
          </p:nvPr>
        </p:nvSpPr>
        <p:spPr>
          <a:xfrm>
            <a:off x="218534" y="370696"/>
            <a:ext cx="10655300" cy="6170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GB" b="1" dirty="0"/>
              <a:t>EVBRES in Numbers:</a:t>
            </a:r>
            <a:endParaRPr b="1" dirty="0"/>
          </a:p>
        </p:txBody>
      </p:sp>
      <p:sp>
        <p:nvSpPr>
          <p:cNvPr id="267" name="Google Shape;267;p8"/>
          <p:cNvSpPr/>
          <p:nvPr/>
        </p:nvSpPr>
        <p:spPr>
          <a:xfrm>
            <a:off x="81887" y="1725831"/>
            <a:ext cx="286219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5E3F9"/>
              </a:buClr>
              <a:buSzPts val="8000"/>
              <a:buFont typeface="Arial"/>
              <a:buNone/>
            </a:pPr>
            <a:r>
              <a:rPr lang="en-GB" sz="8000" b="1" i="0" u="none" strike="noStrike" cap="none" dirty="0">
                <a:solidFill>
                  <a:schemeClr val="accent6">
                    <a:lumMod val="75000"/>
                  </a:schemeClr>
                </a:solidFill>
                <a:latin typeface="Arial"/>
                <a:ea typeface="Arial"/>
                <a:cs typeface="Arial"/>
                <a:sym typeface="Arial"/>
              </a:rPr>
              <a:t>32</a:t>
            </a:r>
            <a:endParaRPr sz="8000" b="1" i="0" u="none" strike="noStrike" cap="none" dirty="0">
              <a:solidFill>
                <a:schemeClr val="accent6">
                  <a:lumMod val="75000"/>
                </a:schemeClr>
              </a:solidFill>
              <a:latin typeface="Arial"/>
              <a:ea typeface="Arial"/>
              <a:cs typeface="Arial"/>
              <a:sym typeface="Arial"/>
            </a:endParaRPr>
          </a:p>
        </p:txBody>
      </p:sp>
      <p:sp>
        <p:nvSpPr>
          <p:cNvPr id="268" name="Google Shape;268;p8"/>
          <p:cNvSpPr txBox="1"/>
          <p:nvPr/>
        </p:nvSpPr>
        <p:spPr>
          <a:xfrm>
            <a:off x="2128190" y="2043362"/>
            <a:ext cx="156326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Full member countries at kick-off</a:t>
            </a:r>
            <a:endParaRPr/>
          </a:p>
        </p:txBody>
      </p:sp>
      <p:sp>
        <p:nvSpPr>
          <p:cNvPr id="269" name="Google Shape;269;p8"/>
          <p:cNvSpPr/>
          <p:nvPr/>
        </p:nvSpPr>
        <p:spPr>
          <a:xfrm>
            <a:off x="3632473" y="849450"/>
            <a:ext cx="107633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99FF"/>
              </a:buClr>
              <a:buSzPts val="8000"/>
              <a:buFont typeface="Arial"/>
              <a:buNone/>
            </a:pPr>
            <a:r>
              <a:rPr lang="en-GB" sz="8000" b="1" i="0" u="none" strike="noStrike" cap="none">
                <a:solidFill>
                  <a:srgbClr val="CC99FF"/>
                </a:solidFill>
                <a:latin typeface="Arial"/>
                <a:ea typeface="Arial"/>
                <a:cs typeface="Arial"/>
                <a:sym typeface="Arial"/>
              </a:rPr>
              <a:t>4</a:t>
            </a:r>
            <a:endParaRPr/>
          </a:p>
        </p:txBody>
      </p:sp>
      <p:sp>
        <p:nvSpPr>
          <p:cNvPr id="270" name="Google Shape;270;p8"/>
          <p:cNvSpPr txBox="1"/>
          <p:nvPr/>
        </p:nvSpPr>
        <p:spPr>
          <a:xfrm>
            <a:off x="4538406" y="1351760"/>
            <a:ext cx="12586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Working Groups</a:t>
            </a:r>
            <a:endParaRPr/>
          </a:p>
        </p:txBody>
      </p:sp>
      <p:sp>
        <p:nvSpPr>
          <p:cNvPr id="271" name="Google Shape;271;p8"/>
          <p:cNvSpPr/>
          <p:nvPr/>
        </p:nvSpPr>
        <p:spPr>
          <a:xfrm>
            <a:off x="2255196" y="3004927"/>
            <a:ext cx="1390793"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9999"/>
              </a:buClr>
              <a:buSzPts val="8000"/>
              <a:buFont typeface="Arial"/>
              <a:buNone/>
            </a:pPr>
            <a:r>
              <a:rPr lang="en-GB" sz="8000" b="1" i="0" u="none" strike="noStrike" cap="none">
                <a:solidFill>
                  <a:srgbClr val="FF9999"/>
                </a:solidFill>
                <a:latin typeface="Arial"/>
                <a:ea typeface="Arial"/>
                <a:cs typeface="Arial"/>
                <a:sym typeface="Arial"/>
              </a:rPr>
              <a:t>15</a:t>
            </a:r>
            <a:endParaRPr/>
          </a:p>
        </p:txBody>
      </p:sp>
      <p:sp>
        <p:nvSpPr>
          <p:cNvPr id="272" name="Google Shape;272;p8"/>
          <p:cNvSpPr txBox="1"/>
          <p:nvPr/>
        </p:nvSpPr>
        <p:spPr>
          <a:xfrm>
            <a:off x="3508919" y="3481965"/>
            <a:ext cx="137350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Activity Groups</a:t>
            </a:r>
            <a:endParaRPr/>
          </a:p>
        </p:txBody>
      </p:sp>
      <p:sp>
        <p:nvSpPr>
          <p:cNvPr id="273" name="Google Shape;273;p8"/>
          <p:cNvSpPr/>
          <p:nvPr/>
        </p:nvSpPr>
        <p:spPr>
          <a:xfrm>
            <a:off x="8239543" y="3755194"/>
            <a:ext cx="133020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D9D9"/>
              </a:buClr>
              <a:buSzPts val="8000"/>
              <a:buFont typeface="Arial"/>
              <a:buNone/>
            </a:pPr>
            <a:r>
              <a:rPr lang="en-GB" sz="8000" b="1" dirty="0">
                <a:solidFill>
                  <a:schemeClr val="accent4">
                    <a:lumMod val="75000"/>
                  </a:schemeClr>
                </a:solidFill>
              </a:rPr>
              <a:t>28</a:t>
            </a:r>
            <a:endParaRPr dirty="0">
              <a:solidFill>
                <a:schemeClr val="accent4">
                  <a:lumMod val="75000"/>
                </a:schemeClr>
              </a:solidFill>
            </a:endParaRPr>
          </a:p>
        </p:txBody>
      </p:sp>
      <p:sp>
        <p:nvSpPr>
          <p:cNvPr id="274" name="Google Shape;274;p8"/>
          <p:cNvSpPr txBox="1"/>
          <p:nvPr/>
        </p:nvSpPr>
        <p:spPr>
          <a:xfrm>
            <a:off x="9415671" y="4307922"/>
            <a:ext cx="13486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Scientific publications</a:t>
            </a:r>
            <a:endParaRPr/>
          </a:p>
        </p:txBody>
      </p:sp>
      <p:sp>
        <p:nvSpPr>
          <p:cNvPr id="275" name="Google Shape;275;p8"/>
          <p:cNvSpPr/>
          <p:nvPr/>
        </p:nvSpPr>
        <p:spPr>
          <a:xfrm>
            <a:off x="128731" y="4165455"/>
            <a:ext cx="19812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99FF"/>
              </a:buClr>
              <a:buSzPts val="8000"/>
              <a:buFont typeface="Arial"/>
              <a:buNone/>
            </a:pPr>
            <a:r>
              <a:rPr lang="en-GB" sz="8000" b="1" i="0" u="none" strike="noStrike" cap="none">
                <a:solidFill>
                  <a:srgbClr val="0099FF"/>
                </a:solidFill>
                <a:latin typeface="Arial"/>
                <a:ea typeface="Arial"/>
                <a:cs typeface="Arial"/>
                <a:sym typeface="Arial"/>
              </a:rPr>
              <a:t>65</a:t>
            </a:r>
            <a:endParaRPr/>
          </a:p>
        </p:txBody>
      </p:sp>
      <p:sp>
        <p:nvSpPr>
          <p:cNvPr id="276" name="Google Shape;276;p8"/>
          <p:cNvSpPr txBox="1"/>
          <p:nvPr/>
        </p:nvSpPr>
        <p:spPr>
          <a:xfrm>
            <a:off x="1705771" y="4688377"/>
            <a:ext cx="122284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dirty="0">
                <a:solidFill>
                  <a:srgbClr val="53565A"/>
                </a:solidFill>
                <a:latin typeface="Arial"/>
                <a:ea typeface="Arial"/>
                <a:cs typeface="Arial"/>
                <a:sym typeface="Arial"/>
              </a:rPr>
              <a:t>EVBRES participants</a:t>
            </a:r>
            <a:endParaRPr dirty="0"/>
          </a:p>
        </p:txBody>
      </p:sp>
      <p:sp>
        <p:nvSpPr>
          <p:cNvPr id="277" name="Google Shape;277;p8"/>
          <p:cNvSpPr/>
          <p:nvPr/>
        </p:nvSpPr>
        <p:spPr>
          <a:xfrm>
            <a:off x="6186977" y="2820245"/>
            <a:ext cx="1373509"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5E3F9"/>
              </a:buClr>
              <a:buSzPts val="8000"/>
              <a:buFont typeface="Arial"/>
              <a:buNone/>
            </a:pPr>
            <a:r>
              <a:rPr lang="en-GB" sz="8000" b="1" i="0" u="none" strike="noStrike" cap="none" dirty="0">
                <a:solidFill>
                  <a:schemeClr val="accent2">
                    <a:lumMod val="75000"/>
                  </a:schemeClr>
                </a:solidFill>
                <a:latin typeface="Arial"/>
                <a:ea typeface="Arial"/>
                <a:cs typeface="Arial"/>
                <a:sym typeface="Arial"/>
              </a:rPr>
              <a:t>24</a:t>
            </a:r>
            <a:endParaRPr sz="8000" b="1" i="0" u="none" strike="noStrike" cap="none" dirty="0">
              <a:solidFill>
                <a:schemeClr val="accent2">
                  <a:lumMod val="75000"/>
                </a:schemeClr>
              </a:solidFill>
              <a:latin typeface="Arial"/>
              <a:ea typeface="Arial"/>
              <a:cs typeface="Arial"/>
              <a:sym typeface="Arial"/>
            </a:endParaRPr>
          </a:p>
        </p:txBody>
      </p:sp>
      <p:sp>
        <p:nvSpPr>
          <p:cNvPr id="278" name="Google Shape;278;p8"/>
          <p:cNvSpPr txBox="1"/>
          <p:nvPr/>
        </p:nvSpPr>
        <p:spPr>
          <a:xfrm>
            <a:off x="7421708" y="3088143"/>
            <a:ext cx="211725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dirty="0">
                <a:solidFill>
                  <a:srgbClr val="53565A"/>
                </a:solidFill>
                <a:latin typeface="Arial"/>
                <a:ea typeface="Arial"/>
                <a:cs typeface="Arial"/>
                <a:sym typeface="Arial"/>
              </a:rPr>
              <a:t>Short-term scientific missions and conference grants</a:t>
            </a:r>
            <a:endParaRPr dirty="0"/>
          </a:p>
        </p:txBody>
      </p:sp>
      <p:sp>
        <p:nvSpPr>
          <p:cNvPr id="279" name="Google Shape;279;p8"/>
          <p:cNvSpPr/>
          <p:nvPr/>
        </p:nvSpPr>
        <p:spPr>
          <a:xfrm>
            <a:off x="7101854" y="5432551"/>
            <a:ext cx="4052169"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8000" b="1" i="0" u="none" strike="noStrike" cap="none" dirty="0">
                <a:solidFill>
                  <a:schemeClr val="accent5">
                    <a:lumMod val="75000"/>
                  </a:schemeClr>
                </a:solidFill>
                <a:latin typeface="Arial"/>
                <a:ea typeface="Arial"/>
                <a:cs typeface="Arial"/>
                <a:sym typeface="Arial"/>
              </a:rPr>
              <a:t>&gt;21,560 </a:t>
            </a:r>
            <a:endParaRPr dirty="0">
              <a:solidFill>
                <a:schemeClr val="accent5">
                  <a:lumMod val="75000"/>
                </a:schemeClr>
              </a:solidFill>
            </a:endParaRPr>
          </a:p>
        </p:txBody>
      </p:sp>
      <p:sp>
        <p:nvSpPr>
          <p:cNvPr id="280" name="Google Shape;280;p8"/>
          <p:cNvSpPr txBox="1"/>
          <p:nvPr/>
        </p:nvSpPr>
        <p:spPr>
          <a:xfrm>
            <a:off x="10922530" y="5575174"/>
            <a:ext cx="1479281"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dirty="0">
                <a:solidFill>
                  <a:srgbClr val="53565A"/>
                </a:solidFill>
                <a:latin typeface="Arial"/>
                <a:ea typeface="Arial"/>
                <a:cs typeface="Arial"/>
                <a:sym typeface="Arial"/>
              </a:rPr>
              <a:t>People reached through media</a:t>
            </a:r>
            <a:endParaRPr sz="1600" b="0" i="0" u="none" strike="noStrike" cap="none" dirty="0">
              <a:solidFill>
                <a:srgbClr val="53565A"/>
              </a:solidFill>
              <a:latin typeface="Arial"/>
              <a:ea typeface="Arial"/>
              <a:cs typeface="Arial"/>
              <a:sym typeface="Arial"/>
            </a:endParaRPr>
          </a:p>
        </p:txBody>
      </p:sp>
      <p:sp>
        <p:nvSpPr>
          <p:cNvPr id="281" name="Google Shape;281;p8"/>
          <p:cNvSpPr/>
          <p:nvPr/>
        </p:nvSpPr>
        <p:spPr>
          <a:xfrm>
            <a:off x="7543296" y="1259718"/>
            <a:ext cx="2027687"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5F9FF"/>
              </a:buClr>
              <a:buSzPts val="8000"/>
              <a:buFont typeface="Arial"/>
              <a:buNone/>
            </a:pPr>
            <a:r>
              <a:rPr lang="en-GB" sz="8000" b="1" i="0" u="none" strike="noStrike" cap="none" dirty="0">
                <a:solidFill>
                  <a:schemeClr val="accent1">
                    <a:lumMod val="75000"/>
                  </a:schemeClr>
                </a:solidFill>
                <a:latin typeface="Arial"/>
                <a:ea typeface="Arial"/>
                <a:cs typeface="Arial"/>
                <a:sym typeface="Arial"/>
              </a:rPr>
              <a:t>597</a:t>
            </a:r>
            <a:endParaRPr dirty="0">
              <a:solidFill>
                <a:schemeClr val="accent1">
                  <a:lumMod val="75000"/>
                </a:schemeClr>
              </a:solidFill>
            </a:endParaRPr>
          </a:p>
        </p:txBody>
      </p:sp>
      <p:sp>
        <p:nvSpPr>
          <p:cNvPr id="282" name="Google Shape;282;p8"/>
          <p:cNvSpPr txBox="1"/>
          <p:nvPr/>
        </p:nvSpPr>
        <p:spPr>
          <a:xfrm>
            <a:off x="10456467" y="3176547"/>
            <a:ext cx="15025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Online EBR Conferences</a:t>
            </a:r>
            <a:endParaRPr/>
          </a:p>
        </p:txBody>
      </p:sp>
      <p:sp>
        <p:nvSpPr>
          <p:cNvPr id="283" name="Google Shape;283;p8"/>
          <p:cNvSpPr/>
          <p:nvPr/>
        </p:nvSpPr>
        <p:spPr>
          <a:xfrm>
            <a:off x="2401497" y="1781281"/>
            <a:ext cx="227560" cy="230384"/>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84" name="Google Shape;284;p8"/>
          <p:cNvCxnSpPr>
            <a:stCxn id="283" idx="0"/>
            <a:endCxn id="269" idx="1"/>
          </p:cNvCxnSpPr>
          <p:nvPr/>
        </p:nvCxnSpPr>
        <p:spPr>
          <a:xfrm rot="-5400000">
            <a:off x="2938877" y="1087681"/>
            <a:ext cx="270000" cy="1117200"/>
          </a:xfrm>
          <a:prstGeom prst="curvedConnector2">
            <a:avLst/>
          </a:prstGeom>
          <a:noFill/>
          <a:ln w="9525" cap="flat" cmpd="sng">
            <a:solidFill>
              <a:srgbClr val="3E6EC2"/>
            </a:solidFill>
            <a:prstDash val="solid"/>
            <a:round/>
            <a:headEnd type="none" w="sm" len="sm"/>
            <a:tailEnd type="triangle" w="med" len="med"/>
          </a:ln>
        </p:spPr>
      </p:cxnSp>
      <p:cxnSp>
        <p:nvCxnSpPr>
          <p:cNvPr id="285" name="Google Shape;285;p8"/>
          <p:cNvCxnSpPr>
            <a:stCxn id="270" idx="2"/>
          </p:cNvCxnSpPr>
          <p:nvPr/>
        </p:nvCxnSpPr>
        <p:spPr>
          <a:xfrm rot="5400000">
            <a:off x="3784871" y="2068385"/>
            <a:ext cx="1514700" cy="1251000"/>
          </a:xfrm>
          <a:prstGeom prst="curvedConnector3">
            <a:avLst>
              <a:gd name="adj1" fmla="val 50005"/>
            </a:avLst>
          </a:prstGeom>
          <a:noFill/>
          <a:ln w="9525" cap="flat" cmpd="sng">
            <a:solidFill>
              <a:srgbClr val="3E6EC2"/>
            </a:solidFill>
            <a:prstDash val="solid"/>
            <a:round/>
            <a:headEnd type="none" w="sm" len="sm"/>
            <a:tailEnd type="triangle" w="med" len="med"/>
          </a:ln>
        </p:spPr>
      </p:cxnSp>
      <p:cxnSp>
        <p:nvCxnSpPr>
          <p:cNvPr id="286" name="Google Shape;286;p8"/>
          <p:cNvCxnSpPr>
            <a:stCxn id="271" idx="1"/>
            <a:endCxn id="275" idx="0"/>
          </p:cNvCxnSpPr>
          <p:nvPr/>
        </p:nvCxnSpPr>
        <p:spPr>
          <a:xfrm flipH="1">
            <a:off x="1119396" y="3666646"/>
            <a:ext cx="1135800" cy="498900"/>
          </a:xfrm>
          <a:prstGeom prst="curvedConnector2">
            <a:avLst/>
          </a:prstGeom>
          <a:noFill/>
          <a:ln w="9525" cap="flat" cmpd="sng">
            <a:solidFill>
              <a:srgbClr val="3E6EC2"/>
            </a:solidFill>
            <a:prstDash val="solid"/>
            <a:round/>
            <a:headEnd type="none" w="sm" len="sm"/>
            <a:tailEnd type="triangle" w="med" len="med"/>
          </a:ln>
        </p:spPr>
      </p:cxnSp>
      <p:cxnSp>
        <p:nvCxnSpPr>
          <p:cNvPr id="287" name="Google Shape;287;p8"/>
          <p:cNvCxnSpPr>
            <a:stCxn id="275" idx="2"/>
          </p:cNvCxnSpPr>
          <p:nvPr/>
        </p:nvCxnSpPr>
        <p:spPr>
          <a:xfrm rot="-5400000" flipH="1">
            <a:off x="1192531" y="5415694"/>
            <a:ext cx="451200" cy="597600"/>
          </a:xfrm>
          <a:prstGeom prst="curvedConnector2">
            <a:avLst/>
          </a:prstGeom>
          <a:noFill/>
          <a:ln w="9525" cap="flat" cmpd="sng">
            <a:solidFill>
              <a:srgbClr val="3E6EC2"/>
            </a:solidFill>
            <a:prstDash val="solid"/>
            <a:round/>
            <a:headEnd type="none" w="sm" len="sm"/>
            <a:tailEnd type="triangle" w="med" len="med"/>
          </a:ln>
        </p:spPr>
      </p:cxnSp>
      <p:cxnSp>
        <p:nvCxnSpPr>
          <p:cNvPr id="288" name="Google Shape;288;p8"/>
          <p:cNvCxnSpPr>
            <a:stCxn id="289" idx="0"/>
          </p:cNvCxnSpPr>
          <p:nvPr/>
        </p:nvCxnSpPr>
        <p:spPr>
          <a:xfrm rot="-5400000">
            <a:off x="5878435" y="615376"/>
            <a:ext cx="960900" cy="1024800"/>
          </a:xfrm>
          <a:prstGeom prst="curvedConnector2">
            <a:avLst/>
          </a:prstGeom>
          <a:noFill/>
          <a:ln w="9525" cap="flat" cmpd="sng">
            <a:solidFill>
              <a:srgbClr val="3E6EC2"/>
            </a:solidFill>
            <a:prstDash val="solid"/>
            <a:round/>
            <a:headEnd type="none" w="sm" len="sm"/>
            <a:tailEnd type="triangle" w="med" len="med"/>
          </a:ln>
        </p:spPr>
      </p:cxnSp>
      <p:cxnSp>
        <p:nvCxnSpPr>
          <p:cNvPr id="290" name="Google Shape;290;p8"/>
          <p:cNvCxnSpPr>
            <a:stCxn id="282" idx="2"/>
            <a:endCxn id="274" idx="3"/>
          </p:cNvCxnSpPr>
          <p:nvPr/>
        </p:nvCxnSpPr>
        <p:spPr>
          <a:xfrm rot="5400000">
            <a:off x="10566535" y="3959092"/>
            <a:ext cx="838988" cy="443449"/>
          </a:xfrm>
          <a:prstGeom prst="curvedConnector2">
            <a:avLst/>
          </a:prstGeom>
          <a:noFill/>
          <a:ln w="9525" cap="flat" cmpd="sng">
            <a:solidFill>
              <a:srgbClr val="3E6EC2"/>
            </a:solidFill>
            <a:prstDash val="solid"/>
            <a:round/>
            <a:headEnd type="none" w="sm" len="sm"/>
            <a:tailEnd type="triangle" w="med" len="med"/>
          </a:ln>
        </p:spPr>
      </p:cxnSp>
      <p:sp>
        <p:nvSpPr>
          <p:cNvPr id="291" name="Google Shape;291;p8"/>
          <p:cNvSpPr/>
          <p:nvPr/>
        </p:nvSpPr>
        <p:spPr>
          <a:xfrm>
            <a:off x="7101854" y="5461267"/>
            <a:ext cx="4913318" cy="1217964"/>
          </a:xfrm>
          <a:prstGeom prst="roundRect">
            <a:avLst>
              <a:gd name="adj" fmla="val 16667"/>
            </a:avLst>
          </a:prstGeom>
          <a:noFill/>
          <a:ln w="508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92" name="Google Shape;292;p8"/>
          <p:cNvCxnSpPr>
            <a:stCxn id="274" idx="2"/>
            <a:endCxn id="291" idx="0"/>
          </p:cNvCxnSpPr>
          <p:nvPr/>
        </p:nvCxnSpPr>
        <p:spPr>
          <a:xfrm rot="5400000">
            <a:off x="9539966" y="4911245"/>
            <a:ext cx="568570" cy="531475"/>
          </a:xfrm>
          <a:prstGeom prst="curvedConnector3">
            <a:avLst>
              <a:gd name="adj1" fmla="val 50000"/>
            </a:avLst>
          </a:prstGeom>
          <a:noFill/>
          <a:ln w="9525" cap="flat" cmpd="sng">
            <a:solidFill>
              <a:srgbClr val="3E6EC2"/>
            </a:solidFill>
            <a:prstDash val="solid"/>
            <a:round/>
            <a:headEnd type="none" w="sm" len="sm"/>
            <a:tailEnd type="triangle" w="med" len="med"/>
          </a:ln>
        </p:spPr>
      </p:cxnSp>
      <p:sp>
        <p:nvSpPr>
          <p:cNvPr id="293" name="Google Shape;293;p8"/>
          <p:cNvSpPr txBox="1"/>
          <p:nvPr/>
        </p:nvSpPr>
        <p:spPr>
          <a:xfrm>
            <a:off x="9289558" y="1819399"/>
            <a:ext cx="192894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EBR Training School registrants</a:t>
            </a:r>
            <a:endParaRPr/>
          </a:p>
        </p:txBody>
      </p:sp>
      <p:sp>
        <p:nvSpPr>
          <p:cNvPr id="294" name="Google Shape;294;p8"/>
          <p:cNvSpPr/>
          <p:nvPr/>
        </p:nvSpPr>
        <p:spPr>
          <a:xfrm>
            <a:off x="9613492" y="2573676"/>
            <a:ext cx="107633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99FF"/>
              </a:buClr>
              <a:buSzPts val="8000"/>
              <a:buFont typeface="Arial"/>
              <a:buNone/>
            </a:pPr>
            <a:r>
              <a:rPr lang="en-GB" sz="8000" b="1" i="0" u="none" strike="noStrike" cap="none" dirty="0">
                <a:solidFill>
                  <a:schemeClr val="bg2">
                    <a:lumMod val="60000"/>
                    <a:lumOff val="40000"/>
                  </a:schemeClr>
                </a:solidFill>
                <a:latin typeface="Arial"/>
                <a:ea typeface="Arial"/>
                <a:cs typeface="Arial"/>
                <a:sym typeface="Arial"/>
              </a:rPr>
              <a:t>3</a:t>
            </a:r>
            <a:endParaRPr dirty="0">
              <a:solidFill>
                <a:schemeClr val="bg2">
                  <a:lumMod val="60000"/>
                  <a:lumOff val="40000"/>
                </a:schemeClr>
              </a:solidFill>
            </a:endParaRPr>
          </a:p>
        </p:txBody>
      </p:sp>
      <p:cxnSp>
        <p:nvCxnSpPr>
          <p:cNvPr id="295" name="Google Shape;295;p8"/>
          <p:cNvCxnSpPr>
            <a:stCxn id="293" idx="2"/>
            <a:endCxn id="282" idx="0"/>
          </p:cNvCxnSpPr>
          <p:nvPr/>
        </p:nvCxnSpPr>
        <p:spPr>
          <a:xfrm rot="-5400000" flipH="1">
            <a:off x="10344632" y="2313574"/>
            <a:ext cx="772500" cy="953700"/>
          </a:xfrm>
          <a:prstGeom prst="curvedConnector3">
            <a:avLst>
              <a:gd name="adj1" fmla="val 49992"/>
            </a:avLst>
          </a:prstGeom>
          <a:noFill/>
          <a:ln w="9525" cap="flat" cmpd="sng">
            <a:solidFill>
              <a:srgbClr val="3E6EC2"/>
            </a:solidFill>
            <a:prstDash val="solid"/>
            <a:round/>
            <a:headEnd type="none" w="sm" len="sm"/>
            <a:tailEnd type="triangle" w="med" len="med"/>
          </a:ln>
        </p:spPr>
      </p:cxnSp>
      <p:sp>
        <p:nvSpPr>
          <p:cNvPr id="296" name="Google Shape;296;p8"/>
          <p:cNvSpPr/>
          <p:nvPr/>
        </p:nvSpPr>
        <p:spPr>
          <a:xfrm>
            <a:off x="1463900" y="5438484"/>
            <a:ext cx="4905535"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99FF"/>
              </a:buClr>
              <a:buSzPts val="8000"/>
              <a:buFont typeface="Arial"/>
              <a:buNone/>
            </a:pPr>
            <a:r>
              <a:rPr lang="en-GB" sz="8000" b="1" i="0" u="none" strike="noStrike" cap="none">
                <a:solidFill>
                  <a:srgbClr val="CC99FF"/>
                </a:solidFill>
                <a:latin typeface="Arial"/>
                <a:ea typeface="Arial"/>
                <a:cs typeface="Arial"/>
                <a:sym typeface="Arial"/>
              </a:rPr>
              <a:t>€378,833</a:t>
            </a:r>
            <a:endParaRPr/>
          </a:p>
        </p:txBody>
      </p:sp>
      <p:sp>
        <p:nvSpPr>
          <p:cNvPr id="297" name="Google Shape;297;p8"/>
          <p:cNvSpPr txBox="1"/>
          <p:nvPr/>
        </p:nvSpPr>
        <p:spPr>
          <a:xfrm>
            <a:off x="6046089" y="5733829"/>
            <a:ext cx="133825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Allocated COST budget</a:t>
            </a:r>
            <a:endParaRPr/>
          </a:p>
        </p:txBody>
      </p:sp>
      <p:sp>
        <p:nvSpPr>
          <p:cNvPr id="298" name="Google Shape;298;p8"/>
          <p:cNvSpPr txBox="1"/>
          <p:nvPr/>
        </p:nvSpPr>
        <p:spPr>
          <a:xfrm>
            <a:off x="4782256" y="4508771"/>
            <a:ext cx="14571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Core Group and Action MC Meetings</a:t>
            </a:r>
            <a:endParaRPr/>
          </a:p>
        </p:txBody>
      </p:sp>
      <p:sp>
        <p:nvSpPr>
          <p:cNvPr id="299" name="Google Shape;299;p8"/>
          <p:cNvSpPr/>
          <p:nvPr/>
        </p:nvSpPr>
        <p:spPr>
          <a:xfrm>
            <a:off x="3467111" y="4198515"/>
            <a:ext cx="1457124"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5F9FF"/>
              </a:buClr>
              <a:buSzPts val="8000"/>
              <a:buFont typeface="Arial"/>
              <a:buNone/>
            </a:pPr>
            <a:r>
              <a:rPr lang="en-GB" sz="8000" b="1" i="0" u="none" strike="noStrike" cap="none">
                <a:solidFill>
                  <a:srgbClr val="F5F9FF"/>
                </a:solidFill>
                <a:latin typeface="Arial"/>
                <a:ea typeface="Arial"/>
                <a:cs typeface="Arial"/>
                <a:sym typeface="Arial"/>
              </a:rPr>
              <a:t>24</a:t>
            </a:r>
            <a:endParaRPr/>
          </a:p>
        </p:txBody>
      </p:sp>
      <p:cxnSp>
        <p:nvCxnSpPr>
          <p:cNvPr id="300" name="Google Shape;300;p8"/>
          <p:cNvCxnSpPr>
            <a:stCxn id="301" idx="3"/>
            <a:endCxn id="293" idx="0"/>
          </p:cNvCxnSpPr>
          <p:nvPr/>
        </p:nvCxnSpPr>
        <p:spPr>
          <a:xfrm>
            <a:off x="8891929" y="930759"/>
            <a:ext cx="1362000" cy="888600"/>
          </a:xfrm>
          <a:prstGeom prst="curvedConnector2">
            <a:avLst/>
          </a:prstGeom>
          <a:noFill/>
          <a:ln w="9525" cap="flat" cmpd="sng">
            <a:solidFill>
              <a:srgbClr val="3E6EC2"/>
            </a:solidFill>
            <a:prstDash val="solid"/>
            <a:round/>
            <a:headEnd type="none" w="sm" len="sm"/>
            <a:tailEnd type="triangle" w="med" len="med"/>
          </a:ln>
        </p:spPr>
      </p:cxnSp>
      <p:cxnSp>
        <p:nvCxnSpPr>
          <p:cNvPr id="302" name="Google Shape;302;p8"/>
          <p:cNvCxnSpPr>
            <a:cxnSpLocks/>
            <a:stCxn id="298" idx="0"/>
            <a:endCxn id="277" idx="2"/>
          </p:cNvCxnSpPr>
          <p:nvPr/>
        </p:nvCxnSpPr>
        <p:spPr>
          <a:xfrm rot="5400000" flipH="1" flipV="1">
            <a:off x="6009732" y="3644771"/>
            <a:ext cx="365087" cy="1362914"/>
          </a:xfrm>
          <a:prstGeom prst="curvedConnector3">
            <a:avLst>
              <a:gd name="adj1" fmla="val 50000"/>
            </a:avLst>
          </a:prstGeom>
          <a:noFill/>
          <a:ln w="9525" cap="flat" cmpd="sng">
            <a:solidFill>
              <a:srgbClr val="3E6EC2"/>
            </a:solidFill>
            <a:prstDash val="solid"/>
            <a:round/>
            <a:headEnd type="none" w="sm" len="sm"/>
            <a:tailEnd type="triangle" w="med" len="med"/>
          </a:ln>
        </p:spPr>
      </p:cxnSp>
      <p:sp>
        <p:nvSpPr>
          <p:cNvPr id="303" name="Google Shape;303;p8"/>
          <p:cNvSpPr/>
          <p:nvPr/>
        </p:nvSpPr>
        <p:spPr>
          <a:xfrm>
            <a:off x="6545618" y="61824"/>
            <a:ext cx="1457124"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8000" b="1" i="0" u="none" strike="noStrike" cap="none">
                <a:solidFill>
                  <a:srgbClr val="0099FF"/>
                </a:solidFill>
                <a:latin typeface="Arial"/>
                <a:ea typeface="Arial"/>
                <a:cs typeface="Arial"/>
                <a:sym typeface="Arial"/>
              </a:rPr>
              <a:t>7</a:t>
            </a:r>
            <a:endParaRPr/>
          </a:p>
        </p:txBody>
      </p:sp>
      <p:sp>
        <p:nvSpPr>
          <p:cNvPr id="301" name="Google Shape;301;p8"/>
          <p:cNvSpPr txBox="1"/>
          <p:nvPr/>
        </p:nvSpPr>
        <p:spPr>
          <a:xfrm>
            <a:off x="7543296" y="638372"/>
            <a:ext cx="13486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Training Schools</a:t>
            </a:r>
            <a:endParaRPr/>
          </a:p>
        </p:txBody>
      </p:sp>
      <p:sp>
        <p:nvSpPr>
          <p:cNvPr id="289" name="Google Shape;289;p8"/>
          <p:cNvSpPr/>
          <p:nvPr/>
        </p:nvSpPr>
        <p:spPr>
          <a:xfrm>
            <a:off x="5181384" y="1608226"/>
            <a:ext cx="133020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D9D9"/>
              </a:buClr>
              <a:buSzPts val="8000"/>
              <a:buFont typeface="Arial"/>
              <a:buNone/>
            </a:pPr>
            <a:r>
              <a:rPr lang="en-GB" sz="8000" b="1" i="0" u="none" strike="noStrike" cap="none" dirty="0">
                <a:solidFill>
                  <a:schemeClr val="tx1">
                    <a:lumMod val="50000"/>
                    <a:lumOff val="50000"/>
                  </a:schemeClr>
                </a:solidFill>
                <a:latin typeface="Arial"/>
                <a:ea typeface="Arial"/>
                <a:cs typeface="Arial"/>
                <a:sym typeface="Arial"/>
              </a:rPr>
              <a:t>1</a:t>
            </a:r>
            <a:endParaRPr dirty="0">
              <a:solidFill>
                <a:schemeClr val="tx1">
                  <a:lumMod val="50000"/>
                  <a:lumOff val="50000"/>
                </a:schemeClr>
              </a:solidFill>
            </a:endParaRPr>
          </a:p>
        </p:txBody>
      </p:sp>
      <p:sp>
        <p:nvSpPr>
          <p:cNvPr id="304" name="Google Shape;304;p8"/>
          <p:cNvSpPr txBox="1"/>
          <p:nvPr/>
        </p:nvSpPr>
        <p:spPr>
          <a:xfrm>
            <a:off x="6040898" y="2121065"/>
            <a:ext cx="13486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65A"/>
              </a:buClr>
              <a:buSzPts val="1600"/>
              <a:buFont typeface="Arial"/>
              <a:buNone/>
            </a:pPr>
            <a:r>
              <a:rPr lang="en-GB" sz="1600" b="0" i="0" u="none" strike="noStrike" cap="none">
                <a:solidFill>
                  <a:srgbClr val="53565A"/>
                </a:solidFill>
                <a:latin typeface="Arial"/>
                <a:ea typeface="Arial"/>
                <a:cs typeface="Arial"/>
                <a:sym typeface="Arial"/>
              </a:rPr>
              <a:t>EBR Handbook</a:t>
            </a:r>
            <a:endParaRPr/>
          </a:p>
        </p:txBody>
      </p:sp>
      <p:cxnSp>
        <p:nvCxnSpPr>
          <p:cNvPr id="305" name="Google Shape;305;p8"/>
          <p:cNvCxnSpPr>
            <a:stCxn id="277" idx="1"/>
            <a:endCxn id="289" idx="2"/>
          </p:cNvCxnSpPr>
          <p:nvPr/>
        </p:nvCxnSpPr>
        <p:spPr>
          <a:xfrm rot="10800000">
            <a:off x="5846477" y="2931764"/>
            <a:ext cx="340500" cy="550200"/>
          </a:xfrm>
          <a:prstGeom prst="curvedConnector2">
            <a:avLst/>
          </a:prstGeom>
          <a:noFill/>
          <a:ln w="9525" cap="flat" cmpd="sng">
            <a:solidFill>
              <a:srgbClr val="3E6EC2"/>
            </a:solidFill>
            <a:prstDash val="solid"/>
            <a:round/>
            <a:headEnd type="none" w="sm" len="sm"/>
            <a:tailEnd type="triangle" w="med" len="med"/>
          </a:ln>
        </p:spPr>
      </p:cxnSp>
      <p:cxnSp>
        <p:nvCxnSpPr>
          <p:cNvPr id="306" name="Google Shape;306;p8"/>
          <p:cNvCxnSpPr>
            <a:stCxn id="297" idx="0"/>
            <a:endCxn id="298" idx="3"/>
          </p:cNvCxnSpPr>
          <p:nvPr/>
        </p:nvCxnSpPr>
        <p:spPr>
          <a:xfrm rot="5400000" flipH="1">
            <a:off x="6072465" y="5091079"/>
            <a:ext cx="809700" cy="475800"/>
          </a:xfrm>
          <a:prstGeom prst="curvedConnector2">
            <a:avLst/>
          </a:prstGeom>
          <a:noFill/>
          <a:ln w="9525" cap="flat" cmpd="sng">
            <a:solidFill>
              <a:srgbClr val="3E6EC2"/>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1290</Words>
  <Application>Microsoft Office PowerPoint</Application>
  <PresentationFormat>Widescreen</PresentationFormat>
  <Paragraphs>245</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Times New Roman</vt:lpstr>
      <vt:lpstr>Arial</vt:lpstr>
      <vt:lpstr>Office Theme</vt:lpstr>
      <vt:lpstr>EBRNetwork COST Action EVBRES  (2018 – 2023): Structure and Accomplishments</vt:lpstr>
      <vt:lpstr>EVBRES (EVidence-Based RESearch) </vt:lpstr>
      <vt:lpstr>32 Full Member Countries</vt:lpstr>
      <vt:lpstr>16 Inclusiveness Target Countries</vt:lpstr>
      <vt:lpstr>4 Near Neighbouring Countries</vt:lpstr>
      <vt:lpstr>PowerPoint Presentation</vt:lpstr>
      <vt:lpstr>PowerPoint Presentation</vt:lpstr>
      <vt:lpstr>PowerPoint Presentation</vt:lpstr>
      <vt:lpstr>EVBRES in Numbers:</vt:lpstr>
      <vt:lpstr>Our 1st EBR Conference</vt:lpstr>
      <vt:lpstr>EBR Conferences: Our Amazing Plenary Speakers</vt:lpstr>
      <vt:lpstr>5 EBR articles published in the Journal of Clinical Epidemiology</vt:lpstr>
      <vt:lpstr>Some Other Key EVBRES Publications</vt:lpstr>
      <vt:lpstr>6 Major Projects Resulting from EVBRES</vt:lpstr>
      <vt:lpstr>EVBRES Impact</vt:lpstr>
      <vt:lpstr>PowerPoint Presentation</vt:lpstr>
      <vt:lpstr>EVBRES has ended but the EBR journey continues – please join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EBRNetwork COST Action EVBRES  (2018 – 2023): Structure and Accomplishments</dc:title>
  <dc:creator>Dr. Miloslav Klugar</dc:creator>
  <cp:lastModifiedBy>caroline abratt</cp:lastModifiedBy>
  <cp:revision>1</cp:revision>
  <dcterms:modified xsi:type="dcterms:W3CDTF">2023-12-12T15:30:06Z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2022-09-20T15:40:53Z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c8e2ff0b-fd71-4202-bfef-78b20dfcb46c</vt:lpwstr>
  </property>
  <property fmtid="{D5CDD505-2E9C-101B-9397-08002B2CF9AE}" pid="8" name="MSIP_Label_549ac42a-3eb4-4074-b885-aea26bd6241e_ContentBits">
    <vt:lpwstr>0</vt:lpwstr>
  </property>
</Properties>
</file>