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95" r:id="rId2"/>
    <p:sldId id="257" r:id="rId3"/>
    <p:sldId id="406" r:id="rId4"/>
    <p:sldId id="258" r:id="rId5"/>
    <p:sldId id="259" r:id="rId6"/>
    <p:sldId id="260" r:id="rId7"/>
    <p:sldId id="372" r:id="rId8"/>
    <p:sldId id="373" r:id="rId9"/>
    <p:sldId id="374" r:id="rId10"/>
    <p:sldId id="375" r:id="rId11"/>
    <p:sldId id="376" r:id="rId12"/>
    <p:sldId id="377" r:id="rId13"/>
    <p:sldId id="379" r:id="rId14"/>
    <p:sldId id="378" r:id="rId15"/>
    <p:sldId id="402" r:id="rId16"/>
    <p:sldId id="403" r:id="rId17"/>
    <p:sldId id="404" r:id="rId18"/>
    <p:sldId id="405" r:id="rId19"/>
    <p:sldId id="383" r:id="rId20"/>
    <p:sldId id="384" r:id="rId21"/>
    <p:sldId id="385" r:id="rId22"/>
    <p:sldId id="386" r:id="rId23"/>
    <p:sldId id="387" r:id="rId24"/>
    <p:sldId id="388" r:id="rId25"/>
    <p:sldId id="393" r:id="rId2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F4F"/>
    <a:srgbClr val="139EC4"/>
    <a:srgbClr val="A8B846"/>
    <a:srgbClr val="890B0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570F8-DDA8-CB40-8E95-ED1643AC7982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33AE-D828-A94A-A0B2-7FC8AB8792CA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380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33AE-D828-A94A-A0B2-7FC8AB8792CA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6545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33AE-D828-A94A-A0B2-7FC8AB8792CA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245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33AE-D828-A94A-A0B2-7FC8AB8792CA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11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33AE-D828-A94A-A0B2-7FC8AB8792CA}" type="slidenum">
              <a:rPr lang="en-NO" smtClean="0"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0056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33AE-D828-A94A-A0B2-7FC8AB8792CA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2620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1988-C718-1B4C-BD65-CAE5454D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2E559-6EC7-274C-BE45-676916F78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E4E9F-A49F-9141-B6BA-4336B659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57F75-2CA4-2D4F-B05E-A760972A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F307-A865-9F47-9C87-AB598495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1312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3709-9DBF-7D48-80DA-3F5D46A4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DC768-C09D-674F-850A-3429090C1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BC2CE-2BA0-5248-B09A-9D4B5141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BC31-3E2E-3E4E-BFA7-4AF661CE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CD55-C18E-D347-B65D-74371B59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0690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29310-E1D7-7D4E-B5F4-9E153513A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6F38-8540-544D-BCCE-AE6A56603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F6F2-BD48-234D-B956-8D0FF4E4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70061-A4F0-C444-BA31-C70A7C5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8DCA4-4EBA-9243-AC09-DB8AD80E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55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91B0-3AE0-0F43-96CA-BFBC158F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1619-193E-D044-8793-4CECC5B8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EBD8-0FD5-D54B-B3D8-3F4D9C0C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0FAD2-5BF1-8949-B14A-AD060515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B0DDA-64F5-2C41-B244-38B7CA37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801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AA08-87DB-5649-80A4-08D987D5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AF0F5-5F3D-6D41-B4B9-D4637845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C8305-DE11-A64B-BC0E-3D9B7948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3D00-17C3-B44C-AA97-F1A8AC20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5835-0D43-594C-A50E-5C3B9A16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969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9AB7-36A2-0441-9D98-FF969DA1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00C9-9A50-3F42-9290-0D1E96E21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DA916-347D-4D4E-9AD3-6D8E82D07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5787B-9E81-284A-A61E-65C23C8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12B0B-26FB-424A-ABFF-2AEBC7F0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34D1C-33DA-6949-876C-83307D91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393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6685-0723-764A-AEF7-50C693DE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2EDDA-6343-B242-A45C-0680531C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85C58-447D-B745-8BD6-230D3E61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64664-B30C-5E4A-AF7E-3BBC7398A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67548-1C64-3C46-992F-331FA30FD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60705-F353-CA43-BC9D-E19D81DB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04C84-2D27-4041-8693-03E5D859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89797-77AE-F543-A02A-339F2D32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4217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3137-2881-4844-930B-2C8ECBB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50D9C-CDDC-4749-9964-1F07DE73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B2319-2CFF-334B-BE49-2B00661D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638B5-473D-364D-88EB-953D944D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210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1A128-9CAE-8A42-A545-790994B4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37156-D4B8-AF44-9BCF-A365C3F4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0689-BCED-0444-BEF3-0AB03D4A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8179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573F-6964-5E48-BAFF-44A5AC09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88EF-30AC-1A4A-9732-F2C0C693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35C8B-14F3-F14D-A930-059D7C1F8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030B1-88E5-5047-8629-D00A3BAF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CB942-3124-0F48-8E47-53505945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89AA-00FF-E741-969B-BCFFD063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3961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8E50-392A-8D46-BC07-3DF85CB9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9422E-FB23-FA48-B736-0EF74741A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A1FAA-BF69-284E-9604-1EC7E2F3B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FE340-93F3-BE47-8922-9991B311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628CF-D6CB-F248-9094-EE7C4D8B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31618-7A77-F742-9E09-E46E121C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88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0BA04-4CE0-464A-9EDB-5323D72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1E09D-08AE-0F45-8CE6-0364FB59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6F88-928D-3D48-9630-1563CDFFB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66408-23B7-4948-8AB3-6393A4C2D23A}" type="datetimeFigureOut">
              <a:rPr lang="en-NO" smtClean="0"/>
              <a:t>12/12/2023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C6FCF-105C-AF41-8031-865B3D2BD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4065-9CA4-7F46-A2D3-3C533888B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7B14-D7CC-6C4F-BEB3-7F19F7616EA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745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institution/Hopitaux_Universitaires_de_Geneve?_tp=eyJjb250ZXh0Ijp7ImZpcnN0UGFnZSI6InByb2ZpbGUiLCJwYWdlIjoicHJvZmlsZSJ9f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D774-9524-368B-6072-F4247E690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4400" dirty="0" err="1"/>
              <a:t>What</a:t>
            </a:r>
            <a:r>
              <a:rPr lang="nb-NO" sz="4400" dirty="0"/>
              <a:t> is Evidence-Based Research (EBR)?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08C2A-0B76-2A49-336F-F13F2BD9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6358"/>
            <a:ext cx="9144000" cy="2387600"/>
          </a:xfrm>
        </p:spPr>
        <p:txBody>
          <a:bodyPr/>
          <a:lstStyle/>
          <a:p>
            <a:r>
              <a:rPr lang="en-NO" sz="2000" dirty="0"/>
              <a:t>Hans Lund</a:t>
            </a:r>
          </a:p>
          <a:p>
            <a:r>
              <a:rPr lang="en-NO" sz="2000" dirty="0"/>
              <a:t>Professor, Section Evidence-Based Practice</a:t>
            </a:r>
          </a:p>
          <a:p>
            <a:r>
              <a:rPr lang="en-NO" sz="2000" dirty="0"/>
              <a:t>Western Norway University of Applied Sciences</a:t>
            </a:r>
          </a:p>
          <a:p>
            <a:r>
              <a:rPr lang="en-NO" sz="2000" dirty="0"/>
              <a:t>Bergen Campus</a:t>
            </a:r>
          </a:p>
        </p:txBody>
      </p:sp>
    </p:spTree>
    <p:extLst>
      <p:ext uri="{BB962C8B-B14F-4D97-AF65-F5344CB8AC3E}">
        <p14:creationId xmlns:p14="http://schemas.microsoft.com/office/powerpoint/2010/main" val="260974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Habre</a:t>
            </a:r>
            <a:r>
              <a:rPr lang="nb-NO" sz="4800" dirty="0"/>
              <a:t> et al. 2014</a:t>
            </a:r>
            <a:endParaRPr lang="en-GB" sz="5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" y="2019378"/>
            <a:ext cx="10737028" cy="4838622"/>
          </a:xfrm>
          <a:prstGeom prst="rect">
            <a:avLst/>
          </a:prstGeom>
        </p:spPr>
      </p:pic>
      <p:sp>
        <p:nvSpPr>
          <p:cNvPr id="6" name="Høyre klammeparentes 5"/>
          <p:cNvSpPr/>
          <p:nvPr/>
        </p:nvSpPr>
        <p:spPr>
          <a:xfrm>
            <a:off x="6751782" y="141316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4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Habre</a:t>
            </a:r>
            <a:r>
              <a:rPr lang="nb-NO" sz="4800" dirty="0"/>
              <a:t> et al. 2014</a:t>
            </a:r>
            <a:endParaRPr lang="en-GB" sz="5400" b="0" dirty="0">
              <a:latin typeface="+mn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" y="2019378"/>
            <a:ext cx="10737028" cy="4838622"/>
          </a:xfrm>
          <a:prstGeom prst="rect">
            <a:avLst/>
          </a:prstGeom>
        </p:spPr>
      </p:pic>
      <p:sp>
        <p:nvSpPr>
          <p:cNvPr id="6" name="Høyre klammeparentes 5"/>
          <p:cNvSpPr/>
          <p:nvPr/>
        </p:nvSpPr>
        <p:spPr>
          <a:xfrm>
            <a:off x="6751782" y="141316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øyre klammeparentes 8">
            <a:extLst>
              <a:ext uri="{FF2B5EF4-FFF2-40B4-BE49-F238E27FC236}">
                <a16:creationId xmlns:a16="http://schemas.microsoft.com/office/drawing/2014/main" id="{9D6F1AE1-C94C-DF45-AD63-23AF8EC015E6}"/>
              </a:ext>
            </a:extLst>
          </p:cNvPr>
          <p:cNvSpPr/>
          <p:nvPr/>
        </p:nvSpPr>
        <p:spPr>
          <a:xfrm rot="16200000">
            <a:off x="4269710" y="-227154"/>
            <a:ext cx="536770" cy="5468152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Sylinder 9">
            <a:extLst>
              <a:ext uri="{FF2B5EF4-FFF2-40B4-BE49-F238E27FC236}">
                <a16:creationId xmlns:a16="http://schemas.microsoft.com/office/drawing/2014/main" id="{C59DEB4D-4CF1-D844-A023-6F0D621CE43C}"/>
              </a:ext>
            </a:extLst>
          </p:cNvPr>
          <p:cNvSpPr txBox="1"/>
          <p:nvPr/>
        </p:nvSpPr>
        <p:spPr>
          <a:xfrm>
            <a:off x="2041354" y="1459855"/>
            <a:ext cx="499348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studies </a:t>
            </a:r>
          </a:p>
          <a:p>
            <a:pPr algn="ctr"/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nb-NO" sz="24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Picard</a:t>
            </a:r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</a:t>
            </a:r>
            <a:r>
              <a:rPr lang="nb-NO" sz="24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Tramér</a:t>
            </a:r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287815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Habre</a:t>
            </a:r>
            <a:r>
              <a:rPr lang="nb-NO" sz="4800" dirty="0"/>
              <a:t> et al. 2014</a:t>
            </a:r>
            <a:endParaRPr lang="en-GB" sz="5400" b="0" dirty="0">
              <a:latin typeface="+mn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" y="2019378"/>
            <a:ext cx="10737028" cy="4838622"/>
          </a:xfrm>
          <a:prstGeom prst="rect">
            <a:avLst/>
          </a:prstGeom>
        </p:spPr>
      </p:pic>
      <p:sp>
        <p:nvSpPr>
          <p:cNvPr id="6" name="Høyre klammeparentes 5"/>
          <p:cNvSpPr/>
          <p:nvPr/>
        </p:nvSpPr>
        <p:spPr>
          <a:xfrm>
            <a:off x="6751782" y="141316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øyre klammeparentes 8">
            <a:extLst>
              <a:ext uri="{FF2B5EF4-FFF2-40B4-BE49-F238E27FC236}">
                <a16:creationId xmlns:a16="http://schemas.microsoft.com/office/drawing/2014/main" id="{9D6F1AE1-C94C-DF45-AD63-23AF8EC015E6}"/>
              </a:ext>
            </a:extLst>
          </p:cNvPr>
          <p:cNvSpPr/>
          <p:nvPr/>
        </p:nvSpPr>
        <p:spPr>
          <a:xfrm rot="16200000">
            <a:off x="4269710" y="-449820"/>
            <a:ext cx="536770" cy="5468152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Sylinder 9">
            <a:extLst>
              <a:ext uri="{FF2B5EF4-FFF2-40B4-BE49-F238E27FC236}">
                <a16:creationId xmlns:a16="http://schemas.microsoft.com/office/drawing/2014/main" id="{C59DEB4D-4CF1-D844-A023-6F0D621CE43C}"/>
              </a:ext>
            </a:extLst>
          </p:cNvPr>
          <p:cNvSpPr txBox="1"/>
          <p:nvPr/>
        </p:nvSpPr>
        <p:spPr>
          <a:xfrm>
            <a:off x="2041354" y="1459855"/>
            <a:ext cx="49934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studies</a:t>
            </a:r>
          </a:p>
        </p:txBody>
      </p:sp>
      <p:sp>
        <p:nvSpPr>
          <p:cNvPr id="9" name="Høyre klammeparentes 6">
            <a:extLst>
              <a:ext uri="{FF2B5EF4-FFF2-40B4-BE49-F238E27FC236}">
                <a16:creationId xmlns:a16="http://schemas.microsoft.com/office/drawing/2014/main" id="{03F892DB-1E59-FD45-9452-08FBA680B627}"/>
              </a:ext>
            </a:extLst>
          </p:cNvPr>
          <p:cNvSpPr/>
          <p:nvPr/>
        </p:nvSpPr>
        <p:spPr>
          <a:xfrm rot="16200000">
            <a:off x="9269070" y="636938"/>
            <a:ext cx="536770" cy="3294636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BBC14BD-E9D5-D643-97E6-22A6FBDB1682}"/>
              </a:ext>
            </a:extLst>
          </p:cNvPr>
          <p:cNvSpPr txBox="1"/>
          <p:nvPr/>
        </p:nvSpPr>
        <p:spPr>
          <a:xfrm>
            <a:off x="7680955" y="598081"/>
            <a:ext cx="367284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136 NEW studies </a:t>
            </a:r>
          </a:p>
          <a:p>
            <a:pPr algn="ctr"/>
            <a:r>
              <a:rPr lang="nb-NO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2000</a:t>
            </a:r>
          </a:p>
          <a:p>
            <a:pPr algn="ctr"/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 </a:t>
            </a:r>
            <a:r>
              <a:rPr lang="nb-NO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clinically</a:t>
            </a:r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relevant</a:t>
            </a:r>
          </a:p>
          <a:p>
            <a:pPr algn="ctr"/>
            <a:r>
              <a:rPr lang="nb-NO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87 REDUNDANT STUDIES</a:t>
            </a:r>
            <a:endParaRPr lang="en-GB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9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err="1"/>
              <a:t>Habre</a:t>
            </a:r>
            <a:r>
              <a:rPr lang="nb-NO" sz="4800" dirty="0"/>
              <a:t> et al. 2014</a:t>
            </a:r>
            <a:endParaRPr lang="en-GB" sz="5400" b="0" dirty="0">
              <a:latin typeface="+mn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6" y="2019378"/>
            <a:ext cx="10737028" cy="4838622"/>
          </a:xfrm>
          <a:prstGeom prst="rect">
            <a:avLst/>
          </a:prstGeom>
        </p:spPr>
      </p:pic>
      <p:sp>
        <p:nvSpPr>
          <p:cNvPr id="6" name="Høyre klammeparentes 5"/>
          <p:cNvSpPr/>
          <p:nvPr/>
        </p:nvSpPr>
        <p:spPr>
          <a:xfrm>
            <a:off x="6751782" y="1413164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øyre klammeparentes 8">
            <a:extLst>
              <a:ext uri="{FF2B5EF4-FFF2-40B4-BE49-F238E27FC236}">
                <a16:creationId xmlns:a16="http://schemas.microsoft.com/office/drawing/2014/main" id="{9D6F1AE1-C94C-DF45-AD63-23AF8EC015E6}"/>
              </a:ext>
            </a:extLst>
          </p:cNvPr>
          <p:cNvSpPr/>
          <p:nvPr/>
        </p:nvSpPr>
        <p:spPr>
          <a:xfrm rot="16200000">
            <a:off x="4269710" y="-449820"/>
            <a:ext cx="536770" cy="5468152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øyre klammeparentes 6">
            <a:extLst>
              <a:ext uri="{FF2B5EF4-FFF2-40B4-BE49-F238E27FC236}">
                <a16:creationId xmlns:a16="http://schemas.microsoft.com/office/drawing/2014/main" id="{03F892DB-1E59-FD45-9452-08FBA680B627}"/>
              </a:ext>
            </a:extLst>
          </p:cNvPr>
          <p:cNvSpPr/>
          <p:nvPr/>
        </p:nvSpPr>
        <p:spPr>
          <a:xfrm rot="16200000">
            <a:off x="9269070" y="636938"/>
            <a:ext cx="536770" cy="3294636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Sylinder 9">
            <a:extLst>
              <a:ext uri="{FF2B5EF4-FFF2-40B4-BE49-F238E27FC236}">
                <a16:creationId xmlns:a16="http://schemas.microsoft.com/office/drawing/2014/main" id="{016DB891-5EF1-8AC0-A842-76A5C1E9BB4E}"/>
              </a:ext>
            </a:extLst>
          </p:cNvPr>
          <p:cNvSpPr txBox="1"/>
          <p:nvPr/>
        </p:nvSpPr>
        <p:spPr>
          <a:xfrm>
            <a:off x="2041354" y="1459855"/>
            <a:ext cx="49934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studies</a:t>
            </a:r>
          </a:p>
        </p:txBody>
      </p:sp>
      <p:sp>
        <p:nvSpPr>
          <p:cNvPr id="11" name="TekstSylinder 9">
            <a:extLst>
              <a:ext uri="{FF2B5EF4-FFF2-40B4-BE49-F238E27FC236}">
                <a16:creationId xmlns:a16="http://schemas.microsoft.com/office/drawing/2014/main" id="{90777B18-442E-6E5B-F7F3-271886909F8F}"/>
              </a:ext>
            </a:extLst>
          </p:cNvPr>
          <p:cNvSpPr txBox="1"/>
          <p:nvPr/>
        </p:nvSpPr>
        <p:spPr>
          <a:xfrm>
            <a:off x="7680955" y="598081"/>
            <a:ext cx="367284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136 NEW studies </a:t>
            </a:r>
          </a:p>
          <a:p>
            <a:pPr algn="ctr"/>
            <a:r>
              <a:rPr lang="nb-NO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</a:t>
            </a:r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2000</a:t>
            </a:r>
          </a:p>
          <a:p>
            <a:pPr algn="ctr"/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 </a:t>
            </a:r>
            <a:r>
              <a:rPr lang="nb-NO" sz="2000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clinically</a:t>
            </a:r>
            <a:r>
              <a:rPr lang="nb-NO" sz="20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relevant</a:t>
            </a:r>
          </a:p>
          <a:p>
            <a:pPr algn="ctr"/>
            <a:r>
              <a:rPr lang="nb-NO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87 REDUNDANT STUDIES</a:t>
            </a:r>
            <a:endParaRPr lang="en-GB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D855075-DD41-5C4F-BBCD-602CE6A4E3F2}"/>
              </a:ext>
            </a:extLst>
          </p:cNvPr>
          <p:cNvSpPr/>
          <p:nvPr/>
        </p:nvSpPr>
        <p:spPr>
          <a:xfrm>
            <a:off x="4034119" y="2284254"/>
            <a:ext cx="3448952" cy="2233957"/>
          </a:xfrm>
          <a:prstGeom prst="wedgeRoundRectCallout">
            <a:avLst>
              <a:gd name="adj1" fmla="val 62524"/>
              <a:gd name="adj2" fmla="val -72952"/>
              <a:gd name="adj3" fmla="val 16667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 was one of these 87 redundant studies – even though the author was familiar with the 2000 review</a:t>
            </a:r>
            <a:endParaRPr lang="en-NO" sz="1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92E0-D2B0-7A47-ACDD-CE628CDE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Habre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4045-C3C3-AD42-B910-134FFBF3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“There are numerous examples </a:t>
            </a:r>
            <a:br>
              <a:rPr lang="en-GB" dirty="0"/>
            </a:br>
            <a:r>
              <a:rPr lang="en-GB" dirty="0"/>
              <a:t>where systematic reviews, if </a:t>
            </a:r>
            <a:br>
              <a:rPr lang="en-GB" dirty="0"/>
            </a:br>
            <a:r>
              <a:rPr lang="en-GB" dirty="0"/>
              <a:t>performed in a timely manner, </a:t>
            </a:r>
            <a:br>
              <a:rPr lang="en-GB" dirty="0"/>
            </a:br>
            <a:r>
              <a:rPr lang="en-GB" dirty="0"/>
              <a:t>could have provided evidence of </a:t>
            </a:r>
            <a:br>
              <a:rPr lang="en-GB" dirty="0"/>
            </a:br>
            <a:r>
              <a:rPr lang="en-GB" dirty="0"/>
              <a:t>the effectiveness of an intervention</a:t>
            </a:r>
            <a:br>
              <a:rPr lang="en-GB" dirty="0"/>
            </a:br>
            <a:r>
              <a:rPr lang="en-GB" dirty="0"/>
              <a:t>and thus, prevented redundant research.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There is also evidence that knowledge from </a:t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>systematic reviews are underused to inform </a:t>
            </a:r>
            <a:br>
              <a:rPr lang="en-GB" b="1" dirty="0">
                <a:solidFill>
                  <a:srgbClr val="00B0F0"/>
                </a:solidFill>
              </a:rPr>
            </a:br>
            <a:r>
              <a:rPr lang="en-GB" b="1" dirty="0">
                <a:solidFill>
                  <a:srgbClr val="00B0F0"/>
                </a:solidFill>
              </a:rPr>
              <a:t>future research</a:t>
            </a:r>
            <a:r>
              <a:rPr lang="en-GB" dirty="0"/>
              <a:t>.”</a:t>
            </a:r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90F887-3C1B-8C50-7A24-FF7E8EE3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78" y="253291"/>
            <a:ext cx="4632913" cy="3492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and Sign Pointing Finger Retro Style Stock-illustration 51213262 |  Shutterstock">
            <a:extLst>
              <a:ext uri="{FF2B5EF4-FFF2-40B4-BE49-F238E27FC236}">
                <a16:creationId xmlns:a16="http://schemas.microsoft.com/office/drawing/2014/main" id="{76AC5FA7-4CF5-C367-CCE5-26FE13BD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55" y="4517716"/>
            <a:ext cx="3157247" cy="15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9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976F-8ABD-B113-26AC-D67B1EE0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overall evidence: </a:t>
            </a:r>
            <a:br>
              <a:rPr lang="en-NO" dirty="0"/>
            </a:br>
            <a:r>
              <a:rPr lang="en-NO" dirty="0"/>
              <a:t>when </a:t>
            </a:r>
            <a:r>
              <a:rPr lang="en-NO" dirty="0">
                <a:solidFill>
                  <a:srgbClr val="00B0F0"/>
                </a:solidFill>
              </a:rPr>
              <a:t>justifying</a:t>
            </a:r>
            <a:r>
              <a:rPr lang="en-NO" dirty="0"/>
              <a:t> a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C0866-6304-AED9-2898-117200C8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8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mean percentage of original studies using systematic reviews to justify their study was </a:t>
            </a:r>
            <a:r>
              <a:rPr lang="en-GB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42% </a:t>
            </a:r>
            <a:b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(95% CI: 36% to 48%).”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In other words:</a:t>
            </a:r>
          </a:p>
          <a:p>
            <a:pPr marL="0" indent="0">
              <a:buNone/>
            </a:pPr>
            <a:r>
              <a:rPr lang="en-GB" sz="2400" dirty="0"/>
              <a:t>58% were not using SRs to justify their study</a:t>
            </a:r>
            <a:endParaRPr lang="en-GB" sz="2400" dirty="0">
              <a:effectLst/>
            </a:endParaRPr>
          </a:p>
          <a:p>
            <a:pPr marL="0" indent="0">
              <a:buNone/>
            </a:pPr>
            <a:endParaRPr lang="en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DBD60-B6BB-3E59-5EBA-9E8C6FF3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11" y="3429000"/>
            <a:ext cx="6284872" cy="30638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43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A4E5-6310-A4D2-F9B8-AE27A2B5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overall evidence: </a:t>
            </a:r>
            <a:br>
              <a:rPr lang="en-NO" dirty="0"/>
            </a:br>
            <a:r>
              <a:rPr lang="en-NO" dirty="0"/>
              <a:t>when </a:t>
            </a:r>
            <a:r>
              <a:rPr lang="en-NO" dirty="0">
                <a:solidFill>
                  <a:srgbClr val="00B0F0"/>
                </a:solidFill>
              </a:rPr>
              <a:t>designing</a:t>
            </a:r>
            <a:r>
              <a:rPr lang="en-NO" dirty="0"/>
              <a:t> a new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7D819-ADDB-C158-5660-7B58760F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78" y="3920359"/>
            <a:ext cx="5670802" cy="25725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E141C6-DE80-DA7F-A4AD-E3027F54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8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mean percentage of original studies using systematic reviews to inform the design was </a:t>
            </a:r>
            <a:r>
              <a:rPr lang="en-GB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(95% CI: 6% to 33%).”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In other words:</a:t>
            </a:r>
          </a:p>
          <a:p>
            <a:pPr marL="0" indent="0">
              <a:buNone/>
            </a:pPr>
            <a:r>
              <a:rPr lang="en-GB" sz="2400" dirty="0"/>
              <a:t>83% were not using SRs to inform their design of their new study</a:t>
            </a:r>
            <a:endParaRPr lang="en-GB" sz="2400" dirty="0">
              <a:effectLst/>
            </a:endParaRPr>
          </a:p>
          <a:p>
            <a:pPr marL="0" indent="0">
              <a:buNone/>
            </a:pPr>
            <a:endParaRPr lang="en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A4E5-6310-A4D2-F9B8-AE27A2B5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overall evidence: </a:t>
            </a:r>
            <a:br>
              <a:rPr lang="en-NO" sz="3600" dirty="0"/>
            </a:br>
            <a:r>
              <a:rPr lang="en-NO" sz="3600" dirty="0"/>
              <a:t>when placing new results </a:t>
            </a:r>
            <a:r>
              <a:rPr lang="en-NO" sz="3600" dirty="0">
                <a:solidFill>
                  <a:srgbClr val="00B0F0"/>
                </a:solidFill>
              </a:rPr>
              <a:t>in context</a:t>
            </a:r>
            <a:r>
              <a:rPr lang="en-NO" sz="3600" dirty="0"/>
              <a:t> of existing evidence</a:t>
            </a:r>
            <a:endParaRPr lang="en-N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E141C6-DE80-DA7F-A4AD-E3027F54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8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mean percentage of original studies using systematic reviews to place new results in context was </a:t>
            </a:r>
            <a:r>
              <a:rPr lang="en-GB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(95% CI: 24% to 38%).”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In other words:</a:t>
            </a:r>
          </a:p>
          <a:p>
            <a:pPr marL="0" indent="0">
              <a:buNone/>
            </a:pPr>
            <a:r>
              <a:rPr lang="en-GB" sz="2400" dirty="0"/>
              <a:t>69% were not using SRs to inform their design of their new study</a:t>
            </a:r>
            <a:endParaRPr lang="en-GB" sz="2400" dirty="0">
              <a:effectLst/>
            </a:endParaRPr>
          </a:p>
          <a:p>
            <a:pPr marL="0" indent="0">
              <a:buNone/>
            </a:pPr>
            <a:endParaRPr lang="en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03E2B-8199-2094-CB3E-165D257C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35" y="3428999"/>
            <a:ext cx="6338669" cy="30638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73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956706-EBD7-3895-E8E4-3C807945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to deal with that?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ABCC1-DF76-4F5B-BAE0-9312CDE90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23985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756F-B76E-3246-AE3C-74096B0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pPr algn="ctr"/>
            <a:r>
              <a:rPr lang="en-NO" dirty="0"/>
              <a:t>An international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C3094-A2F4-E64A-91D3-B4DE54793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96" y="1816622"/>
            <a:ext cx="6118207" cy="2377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CB15A-8D21-2D40-8E3A-9EE62C62FDE1}"/>
              </a:ext>
            </a:extLst>
          </p:cNvPr>
          <p:cNvSpPr txBox="1"/>
          <p:nvPr/>
        </p:nvSpPr>
        <p:spPr>
          <a:xfrm>
            <a:off x="3212389" y="5283889"/>
            <a:ext cx="5767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like to know more go to:</a:t>
            </a:r>
          </a:p>
          <a:p>
            <a:pPr algn="ctr"/>
            <a:r>
              <a:rPr lang="en-NO" sz="2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ebrnetwork.org</a:t>
            </a:r>
          </a:p>
        </p:txBody>
      </p:sp>
    </p:spTree>
    <p:extLst>
      <p:ext uri="{BB962C8B-B14F-4D97-AF65-F5344CB8AC3E}">
        <p14:creationId xmlns:p14="http://schemas.microsoft.com/office/powerpoint/2010/main" val="97038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A66D-CA25-0F47-919E-869A83C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Imagine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11A5D-C7C8-B84C-80EF-DEFDF654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2727" cy="4351338"/>
          </a:xfrm>
        </p:spPr>
        <p:txBody>
          <a:bodyPr/>
          <a:lstStyle/>
          <a:p>
            <a:pPr marL="0" indent="0">
              <a:buNone/>
            </a:pPr>
            <a:r>
              <a:rPr lang="en-NO" dirty="0"/>
              <a:t>... you are having a great idea for a new scientific study</a:t>
            </a:r>
          </a:p>
        </p:txBody>
      </p:sp>
      <p:pic>
        <p:nvPicPr>
          <p:cNvPr id="4" name="Picture 2" descr="Idea Vectors &amp; Illustrations for Free Download | Freepik">
            <a:extLst>
              <a:ext uri="{FF2B5EF4-FFF2-40B4-BE49-F238E27FC236}">
                <a16:creationId xmlns:a16="http://schemas.microsoft.com/office/drawing/2014/main" id="{E2AFB955-B9A0-85FA-8AC0-F8F1D8E8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8536"/>
            <a:ext cx="5340928" cy="53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0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D305-0E83-3946-A694-B312ED0A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EBRNetwork define EBR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EB8B-A938-9045-9A2A-B99B7E61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O" sz="3600" b="1" dirty="0"/>
              <a:t>EBR is </a:t>
            </a:r>
            <a:r>
              <a:rPr lang="en-GB" sz="3600" b="1" dirty="0"/>
              <a:t>the use of prior research in a systematic and transparent way to inform a new study so that it is answering questions that matter in a valid, efficient, and accessible manner</a:t>
            </a:r>
            <a:endParaRPr lang="en-NO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7A03C-8968-8327-E69F-0581BF22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196" y="4887310"/>
            <a:ext cx="4132585" cy="16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A0368B4-A8D1-7740-BD6A-C227FB1F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34" y="459289"/>
            <a:ext cx="6609361" cy="6307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F16767-6C40-774F-9E83-C1D28B7299F9}"/>
              </a:ext>
            </a:extLst>
          </p:cNvPr>
          <p:cNvSpPr txBox="1"/>
          <p:nvPr/>
        </p:nvSpPr>
        <p:spPr>
          <a:xfrm>
            <a:off x="295556" y="305143"/>
            <a:ext cx="3530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 elements of an EBR approach</a:t>
            </a:r>
          </a:p>
        </p:txBody>
      </p:sp>
    </p:spTree>
    <p:extLst>
      <p:ext uri="{BB962C8B-B14F-4D97-AF65-F5344CB8AC3E}">
        <p14:creationId xmlns:p14="http://schemas.microsoft.com/office/powerpoint/2010/main" val="102263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A6AA4F-4AD0-CE4A-AFEA-E8FF82B64408}"/>
              </a:ext>
            </a:extLst>
          </p:cNvPr>
          <p:cNvSpPr txBox="1"/>
          <p:nvPr/>
        </p:nvSpPr>
        <p:spPr>
          <a:xfrm>
            <a:off x="484742" y="420757"/>
            <a:ext cx="4066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EBR approach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ECE889B-AB62-9545-873C-8CE0299B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35" y="101600"/>
            <a:ext cx="6400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77A-4B54-8F44-BE99-85CF988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4000" dirty="0"/>
              <a:t>An example: </a:t>
            </a:r>
            <a:br>
              <a:rPr lang="en-NO" sz="4000" dirty="0"/>
            </a:br>
            <a:r>
              <a:rPr lang="en-NO" sz="4000" dirty="0"/>
              <a:t>Chain of arguments in the Background</a:t>
            </a:r>
          </a:p>
        </p:txBody>
      </p:sp>
      <p:sp>
        <p:nvSpPr>
          <p:cNvPr id="4" name="Right Arrow Callout 3">
            <a:extLst>
              <a:ext uri="{FF2B5EF4-FFF2-40B4-BE49-F238E27FC236}">
                <a16:creationId xmlns:a16="http://schemas.microsoft.com/office/drawing/2014/main" id="{67E58165-40BC-AC4C-8A1C-6312AD33EB7C}"/>
              </a:ext>
            </a:extLst>
          </p:cNvPr>
          <p:cNvSpPr/>
          <p:nvPr/>
        </p:nvSpPr>
        <p:spPr>
          <a:xfrm>
            <a:off x="556590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Propofol the most common drug for induction of</a:t>
            </a:r>
          </a:p>
          <a:p>
            <a:r>
              <a:rPr lang="en-GB" sz="1600" dirty="0">
                <a:solidFill>
                  <a:srgbClr val="002060"/>
                </a:solidFill>
              </a:rPr>
              <a:t>general anaesthesia</a:t>
            </a: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A0007220-D1A4-B742-9097-0CCFE3996EE9}"/>
              </a:ext>
            </a:extLst>
          </p:cNvPr>
          <p:cNvSpPr/>
          <p:nvPr/>
        </p:nvSpPr>
        <p:spPr>
          <a:xfrm>
            <a:off x="2696816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Pain on injection a major problem</a:t>
            </a: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EF14CA96-4C82-C148-BB2F-56DA9B322D52}"/>
              </a:ext>
            </a:extLst>
          </p:cNvPr>
          <p:cNvSpPr/>
          <p:nvPr/>
        </p:nvSpPr>
        <p:spPr>
          <a:xfrm>
            <a:off x="4837042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Several methods to reduce the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pain associated with </a:t>
            </a:r>
            <a:r>
              <a:rPr lang="en-GB" sz="1600" dirty="0" err="1">
                <a:solidFill>
                  <a:srgbClr val="002060"/>
                </a:solidFill>
              </a:rPr>
              <a:t>i.v.</a:t>
            </a:r>
            <a:r>
              <a:rPr lang="en-GB" sz="1600" dirty="0">
                <a:solidFill>
                  <a:srgbClr val="002060"/>
                </a:solidFill>
              </a:rPr>
              <a:t> injection of propofol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29FE9ADF-E1CF-164D-829C-4D5DA81E2994}"/>
              </a:ext>
            </a:extLst>
          </p:cNvPr>
          <p:cNvSpPr/>
          <p:nvPr/>
        </p:nvSpPr>
        <p:spPr>
          <a:xfrm>
            <a:off x="6977268" y="1690688"/>
            <a:ext cx="1967948" cy="2176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99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Recent studies showed that pre-medication with lidocaine diminish the intensity of pain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FA4421F6-6177-1C4E-9DB7-395A257ABCCD}"/>
              </a:ext>
            </a:extLst>
          </p:cNvPr>
          <p:cNvSpPr/>
          <p:nvPr/>
        </p:nvSpPr>
        <p:spPr>
          <a:xfrm>
            <a:off x="9117493" y="1690688"/>
            <a:ext cx="2629857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Purpose was to assess the efficacy of lidocaine on diminish pain associated with the injection of propofol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FA03F-E421-204F-A18E-EBE8B9B655E4}"/>
              </a:ext>
            </a:extLst>
          </p:cNvPr>
          <p:cNvSpPr txBox="1"/>
          <p:nvPr/>
        </p:nvSpPr>
        <p:spPr>
          <a:xfrm>
            <a:off x="6977268" y="5391511"/>
            <a:ext cx="485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KM. Effect of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pretreatment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lidocaine, intravenous paracetamol and lidocaine-fentanyl on propofol injection pain. Comparative study. Rev Bras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Anestesiol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2007;57:32-8.</a:t>
            </a:r>
            <a:endParaRPr lang="en-NO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151F85-46D5-7E46-B10E-9972D40010E8}"/>
              </a:ext>
            </a:extLst>
          </p:cNvPr>
          <p:cNvGrpSpPr/>
          <p:nvPr/>
        </p:nvGrpSpPr>
        <p:grpSpPr>
          <a:xfrm>
            <a:off x="1430767" y="2371036"/>
            <a:ext cx="6229807" cy="4486964"/>
            <a:chOff x="1430767" y="2371036"/>
            <a:chExt cx="6229807" cy="4486964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A9525CD8-63B7-C84E-9A0B-E3E1FC15E07B}"/>
                </a:ext>
              </a:extLst>
            </p:cNvPr>
            <p:cNvSpPr/>
            <p:nvPr/>
          </p:nvSpPr>
          <p:spPr>
            <a:xfrm rot="1865838">
              <a:off x="3981458" y="2371036"/>
              <a:ext cx="3679116" cy="37544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28531B-8389-9542-BE9F-8042E2AD56DD}"/>
                </a:ext>
              </a:extLst>
            </p:cNvPr>
            <p:cNvSpPr/>
            <p:nvPr/>
          </p:nvSpPr>
          <p:spPr>
            <a:xfrm>
              <a:off x="1430767" y="4442908"/>
              <a:ext cx="5001157" cy="2415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 dirty="0"/>
                <a:t>Here should the author(s) have have used the systematic review from 2000!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42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3798F2-2879-D2A2-BF55-6A64693F1707}"/>
              </a:ext>
            </a:extLst>
          </p:cNvPr>
          <p:cNvSpPr txBox="1"/>
          <p:nvPr/>
        </p:nvSpPr>
        <p:spPr>
          <a:xfrm>
            <a:off x="6977268" y="5391511"/>
            <a:ext cx="485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KM. Effect of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pretreatment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lidocaine, intravenous paracetamol and lidocaine-fentanyl on propofol injection pain. Comparative study. Rev Bras </a:t>
            </a:r>
            <a:r>
              <a:rPr lang="en-GB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Anestesiol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2007;57:32-8.</a:t>
            </a:r>
            <a:endParaRPr lang="en-NO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4577A-4B54-8F44-BE99-85CF988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4000" dirty="0"/>
              <a:t>An example: </a:t>
            </a:r>
            <a:br>
              <a:rPr lang="en-NO" sz="4000" dirty="0"/>
            </a:br>
            <a:r>
              <a:rPr lang="en-NO" sz="4000" dirty="0"/>
              <a:t>Chain of arguments in the Background</a:t>
            </a:r>
          </a:p>
        </p:txBody>
      </p:sp>
      <p:sp>
        <p:nvSpPr>
          <p:cNvPr id="4" name="Right Arrow Callout 3">
            <a:extLst>
              <a:ext uri="{FF2B5EF4-FFF2-40B4-BE49-F238E27FC236}">
                <a16:creationId xmlns:a16="http://schemas.microsoft.com/office/drawing/2014/main" id="{67E58165-40BC-AC4C-8A1C-6312AD33EB7C}"/>
              </a:ext>
            </a:extLst>
          </p:cNvPr>
          <p:cNvSpPr/>
          <p:nvPr/>
        </p:nvSpPr>
        <p:spPr>
          <a:xfrm>
            <a:off x="556590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Propofol the most common drug for induction of</a:t>
            </a:r>
          </a:p>
          <a:p>
            <a:r>
              <a:rPr lang="en-GB" sz="1600" dirty="0">
                <a:solidFill>
                  <a:srgbClr val="002060"/>
                </a:solidFill>
              </a:rPr>
              <a:t>general anaesthesia</a:t>
            </a: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A0007220-D1A4-B742-9097-0CCFE3996EE9}"/>
              </a:ext>
            </a:extLst>
          </p:cNvPr>
          <p:cNvSpPr/>
          <p:nvPr/>
        </p:nvSpPr>
        <p:spPr>
          <a:xfrm>
            <a:off x="2696816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Pain on injection a major problem</a:t>
            </a: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EF14CA96-4C82-C148-BB2F-56DA9B322D52}"/>
              </a:ext>
            </a:extLst>
          </p:cNvPr>
          <p:cNvSpPr/>
          <p:nvPr/>
        </p:nvSpPr>
        <p:spPr>
          <a:xfrm>
            <a:off x="4837042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Several methods to reduce the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pain associated with </a:t>
            </a:r>
            <a:r>
              <a:rPr lang="en-GB" sz="1600" dirty="0" err="1">
                <a:solidFill>
                  <a:srgbClr val="002060"/>
                </a:solidFill>
              </a:rPr>
              <a:t>i.v.</a:t>
            </a:r>
            <a:r>
              <a:rPr lang="en-GB" sz="1600" dirty="0">
                <a:solidFill>
                  <a:srgbClr val="002060"/>
                </a:solidFill>
              </a:rPr>
              <a:t> injection of propofol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29FE9ADF-E1CF-164D-829C-4D5DA81E2994}"/>
              </a:ext>
            </a:extLst>
          </p:cNvPr>
          <p:cNvSpPr/>
          <p:nvPr/>
        </p:nvSpPr>
        <p:spPr>
          <a:xfrm>
            <a:off x="6977268" y="1690688"/>
            <a:ext cx="1967948" cy="2176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99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Recent studies showed that pre-medication with lidocaine diminish the intensity of pain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FA4421F6-6177-1C4E-9DB7-395A257ABCCD}"/>
              </a:ext>
            </a:extLst>
          </p:cNvPr>
          <p:cNvSpPr/>
          <p:nvPr/>
        </p:nvSpPr>
        <p:spPr>
          <a:xfrm>
            <a:off x="9117493" y="1690688"/>
            <a:ext cx="2629857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Purpose was to assess the efficacy of lidocaine on diminish pain associated with the injection of propofol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151F85-46D5-7E46-B10E-9972D40010E8}"/>
              </a:ext>
            </a:extLst>
          </p:cNvPr>
          <p:cNvGrpSpPr/>
          <p:nvPr/>
        </p:nvGrpSpPr>
        <p:grpSpPr>
          <a:xfrm>
            <a:off x="1430767" y="2371036"/>
            <a:ext cx="6229807" cy="4486964"/>
            <a:chOff x="1430767" y="2371036"/>
            <a:chExt cx="6229807" cy="4486964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A9525CD8-63B7-C84E-9A0B-E3E1FC15E07B}"/>
                </a:ext>
              </a:extLst>
            </p:cNvPr>
            <p:cNvSpPr/>
            <p:nvPr/>
          </p:nvSpPr>
          <p:spPr>
            <a:xfrm rot="1865838">
              <a:off x="3981458" y="2371036"/>
              <a:ext cx="3679116" cy="375441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28531B-8389-9542-BE9F-8042E2AD56DD}"/>
                </a:ext>
              </a:extLst>
            </p:cNvPr>
            <p:cNvSpPr/>
            <p:nvPr/>
          </p:nvSpPr>
          <p:spPr>
            <a:xfrm>
              <a:off x="1430767" y="4442908"/>
              <a:ext cx="5001157" cy="24150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sz="2800" dirty="0"/>
                <a:t>Here should the author(s) have have used the systematic review from 2000!</a:t>
              </a:r>
            </a:p>
          </p:txBody>
        </p:sp>
      </p:grpSp>
      <p:sp>
        <p:nvSpPr>
          <p:cNvPr id="8" name="Cloud Callout 7">
            <a:extLst>
              <a:ext uri="{FF2B5EF4-FFF2-40B4-BE49-F238E27FC236}">
                <a16:creationId xmlns:a16="http://schemas.microsoft.com/office/drawing/2014/main" id="{A91BBE7C-E35C-E740-8261-49A2F581F2ED}"/>
              </a:ext>
            </a:extLst>
          </p:cNvPr>
          <p:cNvSpPr/>
          <p:nvPr/>
        </p:nvSpPr>
        <p:spPr>
          <a:xfrm>
            <a:off x="5964008" y="445255"/>
            <a:ext cx="6141506" cy="6047620"/>
          </a:xfrm>
          <a:prstGeom prst="cloudCallout">
            <a:avLst>
              <a:gd name="adj1" fmla="val -95144"/>
              <a:gd name="adj2" fmla="val 366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author(s) did so – BUT, the systematic review by Picard and Tramér should have been used to JUSTIFY and DESIGN – and even placing the results in CONTEXT of existing evidence</a:t>
            </a:r>
          </a:p>
        </p:txBody>
      </p:sp>
    </p:spTree>
    <p:extLst>
      <p:ext uri="{BB962C8B-B14F-4D97-AF65-F5344CB8AC3E}">
        <p14:creationId xmlns:p14="http://schemas.microsoft.com/office/powerpoint/2010/main" val="475336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6DC77-49F1-6546-A799-F185DF95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52662"/>
          </a:xfrm>
        </p:spPr>
        <p:txBody>
          <a:bodyPr anchor="t">
            <a:normAutofit/>
          </a:bodyPr>
          <a:lstStyle/>
          <a:p>
            <a:pPr algn="ctr"/>
            <a:r>
              <a:rPr lang="en-NO" sz="8000" b="1" dirty="0">
                <a:solidFill>
                  <a:srgbClr val="00B0F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Thank you for your attention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2DC23-CE7C-1D77-C920-DC511FC4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57" y="3991118"/>
            <a:ext cx="4132585" cy="1605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A54FD-3A81-32B0-883D-AB484C542DC1}"/>
              </a:ext>
            </a:extLst>
          </p:cNvPr>
          <p:cNvSpPr txBox="1"/>
          <p:nvPr/>
        </p:nvSpPr>
        <p:spPr>
          <a:xfrm>
            <a:off x="3212390" y="5798896"/>
            <a:ext cx="57672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like to know more go to:</a:t>
            </a:r>
          </a:p>
          <a:p>
            <a:pPr algn="ctr"/>
            <a:r>
              <a:rPr lang="en-NO" sz="2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ebrnetwork.org</a:t>
            </a:r>
          </a:p>
        </p:txBody>
      </p:sp>
    </p:spTree>
    <p:extLst>
      <p:ext uri="{BB962C8B-B14F-4D97-AF65-F5344CB8AC3E}">
        <p14:creationId xmlns:p14="http://schemas.microsoft.com/office/powerpoint/2010/main" val="284545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77A-4B54-8F44-BE99-85CF988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4000" dirty="0"/>
              <a:t>An 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FA03F-E421-204F-A18E-EBE8B9B655E4}"/>
              </a:ext>
            </a:extLst>
          </p:cNvPr>
          <p:cNvSpPr txBox="1"/>
          <p:nvPr/>
        </p:nvSpPr>
        <p:spPr>
          <a:xfrm>
            <a:off x="6977268" y="5391511"/>
            <a:ext cx="4851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</a:p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KM. Effect of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pretreatment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lidocaine, intravenous paracetamol and lidocaine-fentanyl on propofol injection pain. Comparative study. Rev Bras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Anestesiol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2007;57:32-8.</a:t>
            </a:r>
            <a:endParaRPr lang="en-NO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BA62244F-97D0-7EBB-B055-17A7B0E94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3931"/>
            <a:ext cx="9315628" cy="30275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18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77A-4B54-8F44-BE99-85CF988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4000" dirty="0"/>
              <a:t>An example: </a:t>
            </a:r>
            <a:br>
              <a:rPr lang="en-NO" sz="4000" dirty="0"/>
            </a:br>
            <a:r>
              <a:rPr lang="en-NO" sz="4000" dirty="0"/>
              <a:t>Chain of arguments in the Background</a:t>
            </a:r>
          </a:p>
        </p:txBody>
      </p:sp>
      <p:sp>
        <p:nvSpPr>
          <p:cNvPr id="4" name="Right Arrow Callout 3">
            <a:extLst>
              <a:ext uri="{FF2B5EF4-FFF2-40B4-BE49-F238E27FC236}">
                <a16:creationId xmlns:a16="http://schemas.microsoft.com/office/drawing/2014/main" id="{67E58165-40BC-AC4C-8A1C-6312AD33EB7C}"/>
              </a:ext>
            </a:extLst>
          </p:cNvPr>
          <p:cNvSpPr/>
          <p:nvPr/>
        </p:nvSpPr>
        <p:spPr>
          <a:xfrm>
            <a:off x="556590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Propofol the most common drug for induction of</a:t>
            </a:r>
          </a:p>
          <a:p>
            <a:r>
              <a:rPr lang="en-GB" sz="1600" dirty="0">
                <a:solidFill>
                  <a:srgbClr val="002060"/>
                </a:solidFill>
              </a:rPr>
              <a:t>general anaesthesia</a:t>
            </a: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A0007220-D1A4-B742-9097-0CCFE3996EE9}"/>
              </a:ext>
            </a:extLst>
          </p:cNvPr>
          <p:cNvSpPr/>
          <p:nvPr/>
        </p:nvSpPr>
        <p:spPr>
          <a:xfrm>
            <a:off x="2696816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Pain on injection a major problem</a:t>
            </a: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EF14CA96-4C82-C148-BB2F-56DA9B322D52}"/>
              </a:ext>
            </a:extLst>
          </p:cNvPr>
          <p:cNvSpPr/>
          <p:nvPr/>
        </p:nvSpPr>
        <p:spPr>
          <a:xfrm>
            <a:off x="4837042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Several methods to reduce the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pain associated with </a:t>
            </a:r>
            <a:r>
              <a:rPr lang="en-GB" sz="1600" dirty="0" err="1">
                <a:solidFill>
                  <a:srgbClr val="002060"/>
                </a:solidFill>
              </a:rPr>
              <a:t>i.v.</a:t>
            </a:r>
            <a:r>
              <a:rPr lang="en-GB" sz="1600" dirty="0">
                <a:solidFill>
                  <a:srgbClr val="002060"/>
                </a:solidFill>
              </a:rPr>
              <a:t> injection of propofol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29FE9ADF-E1CF-164D-829C-4D5DA81E2994}"/>
              </a:ext>
            </a:extLst>
          </p:cNvPr>
          <p:cNvSpPr/>
          <p:nvPr/>
        </p:nvSpPr>
        <p:spPr>
          <a:xfrm>
            <a:off x="6977268" y="1690688"/>
            <a:ext cx="1967948" cy="2176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99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Recent studies showed that pre-medication with lidocaine diminish the intensity of pain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FA4421F6-6177-1C4E-9DB7-395A257ABCCD}"/>
              </a:ext>
            </a:extLst>
          </p:cNvPr>
          <p:cNvSpPr/>
          <p:nvPr/>
        </p:nvSpPr>
        <p:spPr>
          <a:xfrm>
            <a:off x="9117493" y="1690688"/>
            <a:ext cx="2629857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Purpose was to assess the efficacy of lidocaine on diminish pain associated with the injection of propofol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FA03F-E421-204F-A18E-EBE8B9B655E4}"/>
              </a:ext>
            </a:extLst>
          </p:cNvPr>
          <p:cNvSpPr txBox="1"/>
          <p:nvPr/>
        </p:nvSpPr>
        <p:spPr>
          <a:xfrm>
            <a:off x="6977268" y="5391511"/>
            <a:ext cx="4851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</a:p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KM. Effect of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pretreatment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lidocaine, intravenous paracetamol and lidocaine-fentanyl on propofol injection pain. Comparative study. Rev Bras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Anestesiol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2007;57:32-8.</a:t>
            </a:r>
            <a:endParaRPr lang="en-NO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77A-4B54-8F44-BE99-85CF9882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4000" dirty="0"/>
              <a:t>An example: </a:t>
            </a:r>
            <a:br>
              <a:rPr lang="en-NO" sz="4000" dirty="0"/>
            </a:br>
            <a:r>
              <a:rPr lang="en-NO" sz="4000" dirty="0"/>
              <a:t>Chain of arguments in the Background</a:t>
            </a:r>
          </a:p>
        </p:txBody>
      </p:sp>
      <p:sp>
        <p:nvSpPr>
          <p:cNvPr id="4" name="Right Arrow Callout 3">
            <a:extLst>
              <a:ext uri="{FF2B5EF4-FFF2-40B4-BE49-F238E27FC236}">
                <a16:creationId xmlns:a16="http://schemas.microsoft.com/office/drawing/2014/main" id="{67E58165-40BC-AC4C-8A1C-6312AD33EB7C}"/>
              </a:ext>
            </a:extLst>
          </p:cNvPr>
          <p:cNvSpPr/>
          <p:nvPr/>
        </p:nvSpPr>
        <p:spPr>
          <a:xfrm>
            <a:off x="556590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Propofol the most common drug for induction of</a:t>
            </a:r>
          </a:p>
          <a:p>
            <a:r>
              <a:rPr lang="en-GB" sz="1600" dirty="0">
                <a:solidFill>
                  <a:srgbClr val="002060"/>
                </a:solidFill>
              </a:rPr>
              <a:t>general anaesthesia</a:t>
            </a:r>
          </a:p>
        </p:txBody>
      </p:sp>
      <p:sp>
        <p:nvSpPr>
          <p:cNvPr id="5" name="Right Arrow Callout 4">
            <a:extLst>
              <a:ext uri="{FF2B5EF4-FFF2-40B4-BE49-F238E27FC236}">
                <a16:creationId xmlns:a16="http://schemas.microsoft.com/office/drawing/2014/main" id="{A0007220-D1A4-B742-9097-0CCFE3996EE9}"/>
              </a:ext>
            </a:extLst>
          </p:cNvPr>
          <p:cNvSpPr/>
          <p:nvPr/>
        </p:nvSpPr>
        <p:spPr>
          <a:xfrm>
            <a:off x="2696816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Pain on injection a major problem</a:t>
            </a:r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EF14CA96-4C82-C148-BB2F-56DA9B322D52}"/>
              </a:ext>
            </a:extLst>
          </p:cNvPr>
          <p:cNvSpPr/>
          <p:nvPr/>
        </p:nvSpPr>
        <p:spPr>
          <a:xfrm>
            <a:off x="4837042" y="1690688"/>
            <a:ext cx="1967948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Several methods to reduce the</a:t>
            </a:r>
          </a:p>
          <a:p>
            <a:r>
              <a:rPr lang="en-GB" sz="1600" dirty="0">
                <a:solidFill>
                  <a:srgbClr val="002060"/>
                </a:solidFill>
              </a:rPr>
              <a:t>pain associated with </a:t>
            </a:r>
            <a:r>
              <a:rPr lang="en-GB" sz="1600" dirty="0" err="1">
                <a:solidFill>
                  <a:srgbClr val="002060"/>
                </a:solidFill>
              </a:rPr>
              <a:t>i.v.</a:t>
            </a:r>
            <a:r>
              <a:rPr lang="en-GB" sz="1600" dirty="0">
                <a:solidFill>
                  <a:srgbClr val="002060"/>
                </a:solidFill>
              </a:rPr>
              <a:t> injection of propofol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29FE9ADF-E1CF-164D-829C-4D5DA81E2994}"/>
              </a:ext>
            </a:extLst>
          </p:cNvPr>
          <p:cNvSpPr/>
          <p:nvPr/>
        </p:nvSpPr>
        <p:spPr>
          <a:xfrm>
            <a:off x="6977268" y="1690688"/>
            <a:ext cx="1967948" cy="2176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Recent studies showed that premedication with lidocaine diminish the intensity of pain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FA4421F6-6177-1C4E-9DB7-395A257ABCCD}"/>
              </a:ext>
            </a:extLst>
          </p:cNvPr>
          <p:cNvSpPr/>
          <p:nvPr/>
        </p:nvSpPr>
        <p:spPr>
          <a:xfrm>
            <a:off x="9117493" y="1690688"/>
            <a:ext cx="2629857" cy="2176670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002060"/>
                </a:solidFill>
              </a:rPr>
              <a:t>purpose was to assess the efficacy of lidocaine on diminish pain associated with the injection of propofol</a:t>
            </a:r>
          </a:p>
        </p:txBody>
      </p:sp>
      <p:sp>
        <p:nvSpPr>
          <p:cNvPr id="3" name="Punched Tape 2">
            <a:extLst>
              <a:ext uri="{FF2B5EF4-FFF2-40B4-BE49-F238E27FC236}">
                <a16:creationId xmlns:a16="http://schemas.microsoft.com/office/drawing/2014/main" id="{6FF7B03C-E01B-CE4A-B1F3-3FE0298D3BA9}"/>
              </a:ext>
            </a:extLst>
          </p:cNvPr>
          <p:cNvSpPr/>
          <p:nvPr/>
        </p:nvSpPr>
        <p:spPr>
          <a:xfrm>
            <a:off x="1208833" y="4244527"/>
            <a:ext cx="5095148" cy="2248348"/>
          </a:xfrm>
          <a:prstGeom prst="flowChartPunchedTape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000" b="1" dirty="0">
                <a:solidFill>
                  <a:srgbClr val="002060"/>
                </a:solidFill>
              </a:rPr>
              <a:t>RESULTS: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Lidocaine significantly reduced propofol injection pain more than placebo (in 68 %)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(p &lt; 0.05).</a:t>
            </a:r>
            <a:endParaRPr lang="en-NO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2AF15-742C-743C-CD61-2F1FA8C49045}"/>
              </a:ext>
            </a:extLst>
          </p:cNvPr>
          <p:cNvSpPr txBox="1"/>
          <p:nvPr/>
        </p:nvSpPr>
        <p:spPr>
          <a:xfrm>
            <a:off x="6977268" y="5391511"/>
            <a:ext cx="4851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</a:p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Radaideh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KM. Effect of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pretreatment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lidocaine, intravenous paracetamol and lidocaine-fentanyl on propofol injection pain. Comparative study. Rev Bras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Anestesiol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2007;57:32-8.</a:t>
            </a:r>
            <a:endParaRPr lang="en-NO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1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9FE48A-3E6C-1F4D-AF21-B1037A81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However 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7194D-0CCD-5C48-94ED-B8BE69E54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10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O" sz="3200" dirty="0"/>
              <a:t>This study by </a:t>
            </a:r>
            <a:r>
              <a:rPr lang="en-GB" sz="3200" dirty="0"/>
              <a:t>El-</a:t>
            </a:r>
            <a:r>
              <a:rPr lang="en-GB" sz="3200" dirty="0" err="1"/>
              <a:t>Radaideh</a:t>
            </a:r>
            <a:r>
              <a:rPr lang="en-GB" sz="3200" dirty="0"/>
              <a:t> (Submitted for publication 24 March 2006</a:t>
            </a:r>
            <a:r>
              <a:rPr lang="en-NO" sz="3200" dirty="0"/>
              <a:t>) turns out to be redundant and unnecessary – together with 86 other similar studies !</a:t>
            </a:r>
          </a:p>
        </p:txBody>
      </p:sp>
      <p:pic>
        <p:nvPicPr>
          <p:cNvPr id="2050" name="Picture 2" descr="Red Card High Res Stock Images | Shutterstock">
            <a:extLst>
              <a:ext uri="{FF2B5EF4-FFF2-40B4-BE49-F238E27FC236}">
                <a16:creationId xmlns:a16="http://schemas.microsoft.com/office/drawing/2014/main" id="{22E6A9E9-E30B-3645-B7E2-4DAA59CD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15" y="3017221"/>
            <a:ext cx="4953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98E610-07C8-7641-AC10-3736E174995B}"/>
              </a:ext>
            </a:extLst>
          </p:cNvPr>
          <p:cNvSpPr/>
          <p:nvPr/>
        </p:nvSpPr>
        <p:spPr>
          <a:xfrm>
            <a:off x="6663915" y="6304088"/>
            <a:ext cx="4953000" cy="311971"/>
          </a:xfrm>
          <a:prstGeom prst="rect">
            <a:avLst/>
          </a:prstGeom>
          <a:solidFill>
            <a:srgbClr val="A8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175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D74E-2F50-5C42-B62C-92E2C155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 2000 ...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E36B607-1E3D-0C42-B82E-BEFF64D66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522" y="505609"/>
            <a:ext cx="6130212" cy="532165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06425D2C-2CF3-D64C-BEDD-38A92BC86D98}"/>
              </a:ext>
            </a:extLst>
          </p:cNvPr>
          <p:cNvSpPr/>
          <p:nvPr/>
        </p:nvSpPr>
        <p:spPr>
          <a:xfrm>
            <a:off x="838200" y="1243143"/>
            <a:ext cx="9445215" cy="5249732"/>
          </a:xfrm>
          <a:custGeom>
            <a:avLst/>
            <a:gdLst>
              <a:gd name="connsiteX0" fmla="*/ 193638 w 9445215"/>
              <a:gd name="connsiteY0" fmla="*/ 817581 h 5249732"/>
              <a:gd name="connsiteX1" fmla="*/ 182880 w 9445215"/>
              <a:gd name="connsiteY1" fmla="*/ 978946 h 5249732"/>
              <a:gd name="connsiteX2" fmla="*/ 172123 w 9445215"/>
              <a:gd name="connsiteY2" fmla="*/ 1011219 h 5249732"/>
              <a:gd name="connsiteX3" fmla="*/ 129092 w 9445215"/>
              <a:gd name="connsiteY3" fmla="*/ 1194099 h 5249732"/>
              <a:gd name="connsiteX4" fmla="*/ 118335 w 9445215"/>
              <a:gd name="connsiteY4" fmla="*/ 1258644 h 5249732"/>
              <a:gd name="connsiteX5" fmla="*/ 107577 w 9445215"/>
              <a:gd name="connsiteY5" fmla="*/ 1333948 h 5249732"/>
              <a:gd name="connsiteX6" fmla="*/ 53789 w 9445215"/>
              <a:gd name="connsiteY6" fmla="*/ 1516828 h 5249732"/>
              <a:gd name="connsiteX7" fmla="*/ 21516 w 9445215"/>
              <a:gd name="connsiteY7" fmla="*/ 1818042 h 5249732"/>
              <a:gd name="connsiteX8" fmla="*/ 0 w 9445215"/>
              <a:gd name="connsiteY8" fmla="*/ 1968649 h 5249732"/>
              <a:gd name="connsiteX9" fmla="*/ 10758 w 9445215"/>
              <a:gd name="connsiteY9" fmla="*/ 2420470 h 5249732"/>
              <a:gd name="connsiteX10" fmla="*/ 21516 w 9445215"/>
              <a:gd name="connsiteY10" fmla="*/ 2592593 h 5249732"/>
              <a:gd name="connsiteX11" fmla="*/ 10758 w 9445215"/>
              <a:gd name="connsiteY11" fmla="*/ 3205779 h 5249732"/>
              <a:gd name="connsiteX12" fmla="*/ 21516 w 9445215"/>
              <a:gd name="connsiteY12" fmla="*/ 3517750 h 5249732"/>
              <a:gd name="connsiteX13" fmla="*/ 32273 w 9445215"/>
              <a:gd name="connsiteY13" fmla="*/ 3797449 h 5249732"/>
              <a:gd name="connsiteX14" fmla="*/ 21516 w 9445215"/>
              <a:gd name="connsiteY14" fmla="*/ 4582757 h 5249732"/>
              <a:gd name="connsiteX15" fmla="*/ 43031 w 9445215"/>
              <a:gd name="connsiteY15" fmla="*/ 4776395 h 5249732"/>
              <a:gd name="connsiteX16" fmla="*/ 53789 w 9445215"/>
              <a:gd name="connsiteY16" fmla="*/ 4819426 h 5249732"/>
              <a:gd name="connsiteX17" fmla="*/ 64546 w 9445215"/>
              <a:gd name="connsiteY17" fmla="*/ 4905487 h 5249732"/>
              <a:gd name="connsiteX18" fmla="*/ 75304 w 9445215"/>
              <a:gd name="connsiteY18" fmla="*/ 4959275 h 5249732"/>
              <a:gd name="connsiteX19" fmla="*/ 118335 w 9445215"/>
              <a:gd name="connsiteY19" fmla="*/ 4970033 h 5249732"/>
              <a:gd name="connsiteX20" fmla="*/ 182880 w 9445215"/>
              <a:gd name="connsiteY20" fmla="*/ 4980790 h 5249732"/>
              <a:gd name="connsiteX21" fmla="*/ 247426 w 9445215"/>
              <a:gd name="connsiteY21" fmla="*/ 5002306 h 5249732"/>
              <a:gd name="connsiteX22" fmla="*/ 311972 w 9445215"/>
              <a:gd name="connsiteY22" fmla="*/ 5034579 h 5249732"/>
              <a:gd name="connsiteX23" fmla="*/ 494852 w 9445215"/>
              <a:gd name="connsiteY23" fmla="*/ 5077609 h 5249732"/>
              <a:gd name="connsiteX24" fmla="*/ 699248 w 9445215"/>
              <a:gd name="connsiteY24" fmla="*/ 5120640 h 5249732"/>
              <a:gd name="connsiteX25" fmla="*/ 785309 w 9445215"/>
              <a:gd name="connsiteY25" fmla="*/ 5142155 h 5249732"/>
              <a:gd name="connsiteX26" fmla="*/ 1108038 w 9445215"/>
              <a:gd name="connsiteY26" fmla="*/ 5163670 h 5249732"/>
              <a:gd name="connsiteX27" fmla="*/ 2162288 w 9445215"/>
              <a:gd name="connsiteY27" fmla="*/ 5174428 h 5249732"/>
              <a:gd name="connsiteX28" fmla="*/ 2312895 w 9445215"/>
              <a:gd name="connsiteY28" fmla="*/ 5185186 h 5249732"/>
              <a:gd name="connsiteX29" fmla="*/ 2366683 w 9445215"/>
              <a:gd name="connsiteY29" fmla="*/ 5195943 h 5249732"/>
              <a:gd name="connsiteX30" fmla="*/ 3840480 w 9445215"/>
              <a:gd name="connsiteY30" fmla="*/ 5217459 h 5249732"/>
              <a:gd name="connsiteX31" fmla="*/ 5034579 w 9445215"/>
              <a:gd name="connsiteY31" fmla="*/ 5206701 h 5249732"/>
              <a:gd name="connsiteX32" fmla="*/ 5550946 w 9445215"/>
              <a:gd name="connsiteY32" fmla="*/ 5195943 h 5249732"/>
              <a:gd name="connsiteX33" fmla="*/ 5669280 w 9445215"/>
              <a:gd name="connsiteY33" fmla="*/ 5185186 h 5249732"/>
              <a:gd name="connsiteX34" fmla="*/ 6433073 w 9445215"/>
              <a:gd name="connsiteY34" fmla="*/ 5174428 h 5249732"/>
              <a:gd name="connsiteX35" fmla="*/ 6745045 w 9445215"/>
              <a:gd name="connsiteY35" fmla="*/ 5195943 h 5249732"/>
              <a:gd name="connsiteX36" fmla="*/ 6809591 w 9445215"/>
              <a:gd name="connsiteY36" fmla="*/ 5206701 h 5249732"/>
              <a:gd name="connsiteX37" fmla="*/ 7508838 w 9445215"/>
              <a:gd name="connsiteY37" fmla="*/ 5228216 h 5249732"/>
              <a:gd name="connsiteX38" fmla="*/ 8143539 w 9445215"/>
              <a:gd name="connsiteY38" fmla="*/ 5249732 h 5249732"/>
              <a:gd name="connsiteX39" fmla="*/ 8369450 w 9445215"/>
              <a:gd name="connsiteY39" fmla="*/ 5238974 h 5249732"/>
              <a:gd name="connsiteX40" fmla="*/ 8735210 w 9445215"/>
              <a:gd name="connsiteY40" fmla="*/ 5228216 h 5249732"/>
              <a:gd name="connsiteX41" fmla="*/ 8799756 w 9445215"/>
              <a:gd name="connsiteY41" fmla="*/ 5217459 h 5249732"/>
              <a:gd name="connsiteX42" fmla="*/ 8842786 w 9445215"/>
              <a:gd name="connsiteY42" fmla="*/ 5195943 h 5249732"/>
              <a:gd name="connsiteX43" fmla="*/ 8875059 w 9445215"/>
              <a:gd name="connsiteY43" fmla="*/ 5185186 h 5249732"/>
              <a:gd name="connsiteX44" fmla="*/ 8939605 w 9445215"/>
              <a:gd name="connsiteY44" fmla="*/ 5142155 h 5249732"/>
              <a:gd name="connsiteX45" fmla="*/ 8971878 w 9445215"/>
              <a:gd name="connsiteY45" fmla="*/ 5131397 h 5249732"/>
              <a:gd name="connsiteX46" fmla="*/ 9004151 w 9445215"/>
              <a:gd name="connsiteY46" fmla="*/ 5109882 h 5249732"/>
              <a:gd name="connsiteX47" fmla="*/ 9036424 w 9445215"/>
              <a:gd name="connsiteY47" fmla="*/ 5099124 h 5249732"/>
              <a:gd name="connsiteX48" fmla="*/ 9165516 w 9445215"/>
              <a:gd name="connsiteY48" fmla="*/ 5013063 h 5249732"/>
              <a:gd name="connsiteX49" fmla="*/ 9230062 w 9445215"/>
              <a:gd name="connsiteY49" fmla="*/ 4970033 h 5249732"/>
              <a:gd name="connsiteX50" fmla="*/ 9283850 w 9445215"/>
              <a:gd name="connsiteY50" fmla="*/ 4927002 h 5249732"/>
              <a:gd name="connsiteX51" fmla="*/ 9316123 w 9445215"/>
              <a:gd name="connsiteY51" fmla="*/ 4894729 h 5249732"/>
              <a:gd name="connsiteX52" fmla="*/ 9359153 w 9445215"/>
              <a:gd name="connsiteY52" fmla="*/ 4873214 h 5249732"/>
              <a:gd name="connsiteX53" fmla="*/ 9402184 w 9445215"/>
              <a:gd name="connsiteY53" fmla="*/ 4819426 h 5249732"/>
              <a:gd name="connsiteX54" fmla="*/ 9445215 w 9445215"/>
              <a:gd name="connsiteY54" fmla="*/ 4690334 h 5249732"/>
              <a:gd name="connsiteX55" fmla="*/ 9434457 w 9445215"/>
              <a:gd name="connsiteY55" fmla="*/ 4528969 h 5249732"/>
              <a:gd name="connsiteX56" fmla="*/ 9380669 w 9445215"/>
              <a:gd name="connsiteY56" fmla="*/ 4389120 h 5249732"/>
              <a:gd name="connsiteX57" fmla="*/ 9359153 w 9445215"/>
              <a:gd name="connsiteY57" fmla="*/ 4324574 h 5249732"/>
              <a:gd name="connsiteX58" fmla="*/ 9219304 w 9445215"/>
              <a:gd name="connsiteY58" fmla="*/ 4120179 h 5249732"/>
              <a:gd name="connsiteX59" fmla="*/ 9176273 w 9445215"/>
              <a:gd name="connsiteY59" fmla="*/ 4087906 h 5249732"/>
              <a:gd name="connsiteX60" fmla="*/ 9100970 w 9445215"/>
              <a:gd name="connsiteY60" fmla="*/ 3991087 h 5249732"/>
              <a:gd name="connsiteX61" fmla="*/ 9014909 w 9445215"/>
              <a:gd name="connsiteY61" fmla="*/ 3948056 h 5249732"/>
              <a:gd name="connsiteX62" fmla="*/ 8745968 w 9445215"/>
              <a:gd name="connsiteY62" fmla="*/ 3905026 h 5249732"/>
              <a:gd name="connsiteX63" fmla="*/ 8735210 w 9445215"/>
              <a:gd name="connsiteY63" fmla="*/ 3818964 h 5249732"/>
              <a:gd name="connsiteX64" fmla="*/ 8713695 w 9445215"/>
              <a:gd name="connsiteY64" fmla="*/ 3625327 h 5249732"/>
              <a:gd name="connsiteX65" fmla="*/ 8681422 w 9445215"/>
              <a:gd name="connsiteY65" fmla="*/ 3571539 h 5249732"/>
              <a:gd name="connsiteX66" fmla="*/ 8509299 w 9445215"/>
              <a:gd name="connsiteY66" fmla="*/ 3377901 h 5249732"/>
              <a:gd name="connsiteX67" fmla="*/ 8380208 w 9445215"/>
              <a:gd name="connsiteY67" fmla="*/ 3259567 h 5249732"/>
              <a:gd name="connsiteX68" fmla="*/ 8315662 w 9445215"/>
              <a:gd name="connsiteY68" fmla="*/ 3216536 h 5249732"/>
              <a:gd name="connsiteX69" fmla="*/ 8132782 w 9445215"/>
              <a:gd name="connsiteY69" fmla="*/ 3141233 h 5249732"/>
              <a:gd name="connsiteX70" fmla="*/ 8100509 w 9445215"/>
              <a:gd name="connsiteY70" fmla="*/ 3130475 h 5249732"/>
              <a:gd name="connsiteX71" fmla="*/ 7949902 w 9445215"/>
              <a:gd name="connsiteY71" fmla="*/ 3098202 h 5249732"/>
              <a:gd name="connsiteX72" fmla="*/ 7874598 w 9445215"/>
              <a:gd name="connsiteY72" fmla="*/ 3076687 h 5249732"/>
              <a:gd name="connsiteX73" fmla="*/ 7745506 w 9445215"/>
              <a:gd name="connsiteY73" fmla="*/ 3055172 h 5249732"/>
              <a:gd name="connsiteX74" fmla="*/ 7594899 w 9445215"/>
              <a:gd name="connsiteY74" fmla="*/ 3012141 h 5249732"/>
              <a:gd name="connsiteX75" fmla="*/ 7487323 w 9445215"/>
              <a:gd name="connsiteY75" fmla="*/ 2936837 h 5249732"/>
              <a:gd name="connsiteX76" fmla="*/ 7476565 w 9445215"/>
              <a:gd name="connsiteY76" fmla="*/ 2883049 h 5249732"/>
              <a:gd name="connsiteX77" fmla="*/ 7444292 w 9445215"/>
              <a:gd name="connsiteY77" fmla="*/ 2840019 h 5249732"/>
              <a:gd name="connsiteX78" fmla="*/ 7368989 w 9445215"/>
              <a:gd name="connsiteY78" fmla="*/ 2764715 h 5249732"/>
              <a:gd name="connsiteX79" fmla="*/ 7143078 w 9445215"/>
              <a:gd name="connsiteY79" fmla="*/ 2635623 h 5249732"/>
              <a:gd name="connsiteX80" fmla="*/ 7100048 w 9445215"/>
              <a:gd name="connsiteY80" fmla="*/ 2603350 h 5249732"/>
              <a:gd name="connsiteX81" fmla="*/ 6960198 w 9445215"/>
              <a:gd name="connsiteY81" fmla="*/ 2528047 h 5249732"/>
              <a:gd name="connsiteX82" fmla="*/ 6831106 w 9445215"/>
              <a:gd name="connsiteY82" fmla="*/ 2474259 h 5249732"/>
              <a:gd name="connsiteX83" fmla="*/ 6755803 w 9445215"/>
              <a:gd name="connsiteY83" fmla="*/ 2431228 h 5249732"/>
              <a:gd name="connsiteX84" fmla="*/ 6691257 w 9445215"/>
              <a:gd name="connsiteY84" fmla="*/ 2388197 h 5249732"/>
              <a:gd name="connsiteX85" fmla="*/ 6648226 w 9445215"/>
              <a:gd name="connsiteY85" fmla="*/ 2355924 h 5249732"/>
              <a:gd name="connsiteX86" fmla="*/ 6605196 w 9445215"/>
              <a:gd name="connsiteY86" fmla="*/ 2334409 h 5249732"/>
              <a:gd name="connsiteX87" fmla="*/ 6583680 w 9445215"/>
              <a:gd name="connsiteY87" fmla="*/ 2312894 h 5249732"/>
              <a:gd name="connsiteX88" fmla="*/ 6497619 w 9445215"/>
              <a:gd name="connsiteY88" fmla="*/ 2269863 h 5249732"/>
              <a:gd name="connsiteX89" fmla="*/ 6465346 w 9445215"/>
              <a:gd name="connsiteY89" fmla="*/ 2205317 h 5249732"/>
              <a:gd name="connsiteX90" fmla="*/ 6443831 w 9445215"/>
              <a:gd name="connsiteY90" fmla="*/ 2151529 h 5249732"/>
              <a:gd name="connsiteX91" fmla="*/ 6357770 w 9445215"/>
              <a:gd name="connsiteY91" fmla="*/ 2065468 h 5249732"/>
              <a:gd name="connsiteX92" fmla="*/ 6282466 w 9445215"/>
              <a:gd name="connsiteY92" fmla="*/ 1990164 h 5249732"/>
              <a:gd name="connsiteX93" fmla="*/ 6239436 w 9445215"/>
              <a:gd name="connsiteY93" fmla="*/ 1957892 h 5249732"/>
              <a:gd name="connsiteX94" fmla="*/ 6153375 w 9445215"/>
              <a:gd name="connsiteY94" fmla="*/ 1861073 h 5249732"/>
              <a:gd name="connsiteX95" fmla="*/ 6078071 w 9445215"/>
              <a:gd name="connsiteY95" fmla="*/ 1807284 h 5249732"/>
              <a:gd name="connsiteX96" fmla="*/ 6035040 w 9445215"/>
              <a:gd name="connsiteY96" fmla="*/ 1731981 h 5249732"/>
              <a:gd name="connsiteX97" fmla="*/ 5981252 w 9445215"/>
              <a:gd name="connsiteY97" fmla="*/ 1645920 h 5249732"/>
              <a:gd name="connsiteX98" fmla="*/ 5959737 w 9445215"/>
              <a:gd name="connsiteY98" fmla="*/ 1602889 h 5249732"/>
              <a:gd name="connsiteX99" fmla="*/ 5927464 w 9445215"/>
              <a:gd name="connsiteY99" fmla="*/ 1506070 h 5249732"/>
              <a:gd name="connsiteX100" fmla="*/ 5905949 w 9445215"/>
              <a:gd name="connsiteY100" fmla="*/ 1420009 h 5249732"/>
              <a:gd name="connsiteX101" fmla="*/ 5862918 w 9445215"/>
              <a:gd name="connsiteY101" fmla="*/ 1344706 h 5249732"/>
              <a:gd name="connsiteX102" fmla="*/ 5852160 w 9445215"/>
              <a:gd name="connsiteY102" fmla="*/ 1290917 h 5249732"/>
              <a:gd name="connsiteX103" fmla="*/ 5550946 w 9445215"/>
              <a:gd name="connsiteY103" fmla="*/ 925157 h 5249732"/>
              <a:gd name="connsiteX104" fmla="*/ 5335793 w 9445215"/>
              <a:gd name="connsiteY104" fmla="*/ 731520 h 5249732"/>
              <a:gd name="connsiteX105" fmla="*/ 4733365 w 9445215"/>
              <a:gd name="connsiteY105" fmla="*/ 322729 h 5249732"/>
              <a:gd name="connsiteX106" fmla="*/ 4249271 w 9445215"/>
              <a:gd name="connsiteY106" fmla="*/ 64546 h 5249732"/>
              <a:gd name="connsiteX107" fmla="*/ 4066391 w 9445215"/>
              <a:gd name="connsiteY107" fmla="*/ 10757 h 5249732"/>
              <a:gd name="connsiteX108" fmla="*/ 3969572 w 9445215"/>
              <a:gd name="connsiteY108" fmla="*/ 0 h 5249732"/>
              <a:gd name="connsiteX109" fmla="*/ 3818965 w 9445215"/>
              <a:gd name="connsiteY109" fmla="*/ 10757 h 5249732"/>
              <a:gd name="connsiteX110" fmla="*/ 3754419 w 9445215"/>
              <a:gd name="connsiteY110" fmla="*/ 32273 h 5249732"/>
              <a:gd name="connsiteX111" fmla="*/ 3636085 w 9445215"/>
              <a:gd name="connsiteY111" fmla="*/ 53788 h 5249732"/>
              <a:gd name="connsiteX112" fmla="*/ 3463963 w 9445215"/>
              <a:gd name="connsiteY112" fmla="*/ 107576 h 5249732"/>
              <a:gd name="connsiteX113" fmla="*/ 3431690 w 9445215"/>
              <a:gd name="connsiteY113" fmla="*/ 118334 h 5249732"/>
              <a:gd name="connsiteX114" fmla="*/ 3313356 w 9445215"/>
              <a:gd name="connsiteY114" fmla="*/ 129092 h 5249732"/>
              <a:gd name="connsiteX115" fmla="*/ 3205779 w 9445215"/>
              <a:gd name="connsiteY115" fmla="*/ 150607 h 5249732"/>
              <a:gd name="connsiteX116" fmla="*/ 3173506 w 9445215"/>
              <a:gd name="connsiteY116" fmla="*/ 161364 h 5249732"/>
              <a:gd name="connsiteX117" fmla="*/ 3108960 w 9445215"/>
              <a:gd name="connsiteY117" fmla="*/ 172122 h 5249732"/>
              <a:gd name="connsiteX118" fmla="*/ 3065930 w 9445215"/>
              <a:gd name="connsiteY118" fmla="*/ 182880 h 5249732"/>
              <a:gd name="connsiteX119" fmla="*/ 3012142 w 9445215"/>
              <a:gd name="connsiteY119" fmla="*/ 193637 h 5249732"/>
              <a:gd name="connsiteX120" fmla="*/ 2969111 w 9445215"/>
              <a:gd name="connsiteY120" fmla="*/ 215153 h 5249732"/>
              <a:gd name="connsiteX121" fmla="*/ 2936838 w 9445215"/>
              <a:gd name="connsiteY121" fmla="*/ 225910 h 5249732"/>
              <a:gd name="connsiteX122" fmla="*/ 2850777 w 9445215"/>
              <a:gd name="connsiteY122" fmla="*/ 290456 h 5249732"/>
              <a:gd name="connsiteX123" fmla="*/ 2818504 w 9445215"/>
              <a:gd name="connsiteY123" fmla="*/ 311972 h 5249732"/>
              <a:gd name="connsiteX124" fmla="*/ 2764716 w 9445215"/>
              <a:gd name="connsiteY124" fmla="*/ 376517 h 5249732"/>
              <a:gd name="connsiteX125" fmla="*/ 2700170 w 9445215"/>
              <a:gd name="connsiteY125" fmla="*/ 430306 h 5249732"/>
              <a:gd name="connsiteX126" fmla="*/ 2624866 w 9445215"/>
              <a:gd name="connsiteY126" fmla="*/ 505609 h 5249732"/>
              <a:gd name="connsiteX127" fmla="*/ 2592593 w 9445215"/>
              <a:gd name="connsiteY127" fmla="*/ 516367 h 5249732"/>
              <a:gd name="connsiteX128" fmla="*/ 2388198 w 9445215"/>
              <a:gd name="connsiteY128" fmla="*/ 537882 h 5249732"/>
              <a:gd name="connsiteX129" fmla="*/ 2183803 w 9445215"/>
              <a:gd name="connsiteY129" fmla="*/ 537882 h 5249732"/>
              <a:gd name="connsiteX130" fmla="*/ 1936377 w 9445215"/>
              <a:gd name="connsiteY130" fmla="*/ 548640 h 5249732"/>
              <a:gd name="connsiteX131" fmla="*/ 1764255 w 9445215"/>
              <a:gd name="connsiteY131" fmla="*/ 570155 h 5249732"/>
              <a:gd name="connsiteX132" fmla="*/ 1366222 w 9445215"/>
              <a:gd name="connsiteY132" fmla="*/ 602428 h 5249732"/>
              <a:gd name="connsiteX133" fmla="*/ 1237130 w 9445215"/>
              <a:gd name="connsiteY133" fmla="*/ 623943 h 5249732"/>
              <a:gd name="connsiteX134" fmla="*/ 1118796 w 9445215"/>
              <a:gd name="connsiteY134" fmla="*/ 656216 h 5249732"/>
              <a:gd name="connsiteX135" fmla="*/ 1054250 w 9445215"/>
              <a:gd name="connsiteY135" fmla="*/ 677732 h 5249732"/>
              <a:gd name="connsiteX136" fmla="*/ 957431 w 9445215"/>
              <a:gd name="connsiteY136" fmla="*/ 699247 h 5249732"/>
              <a:gd name="connsiteX137" fmla="*/ 892885 w 9445215"/>
              <a:gd name="connsiteY137" fmla="*/ 720762 h 5249732"/>
              <a:gd name="connsiteX138" fmla="*/ 860612 w 9445215"/>
              <a:gd name="connsiteY138" fmla="*/ 731520 h 5249732"/>
              <a:gd name="connsiteX139" fmla="*/ 828339 w 9445215"/>
              <a:gd name="connsiteY139" fmla="*/ 753035 h 5249732"/>
              <a:gd name="connsiteX140" fmla="*/ 645459 w 9445215"/>
              <a:gd name="connsiteY140" fmla="*/ 774550 h 5249732"/>
              <a:gd name="connsiteX141" fmla="*/ 430306 w 9445215"/>
              <a:gd name="connsiteY141" fmla="*/ 785308 h 5249732"/>
              <a:gd name="connsiteX142" fmla="*/ 247426 w 9445215"/>
              <a:gd name="connsiteY142" fmla="*/ 796066 h 5249732"/>
              <a:gd name="connsiteX143" fmla="*/ 215153 w 9445215"/>
              <a:gd name="connsiteY143" fmla="*/ 806823 h 5249732"/>
              <a:gd name="connsiteX144" fmla="*/ 193638 w 9445215"/>
              <a:gd name="connsiteY144" fmla="*/ 817581 h 524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445215" h="5249732">
                <a:moveTo>
                  <a:pt x="193638" y="817581"/>
                </a:moveTo>
                <a:cubicBezTo>
                  <a:pt x="188259" y="846268"/>
                  <a:pt x="188833" y="925368"/>
                  <a:pt x="182880" y="978946"/>
                </a:cubicBezTo>
                <a:cubicBezTo>
                  <a:pt x="181628" y="990216"/>
                  <a:pt x="174347" y="1000100"/>
                  <a:pt x="172123" y="1011219"/>
                </a:cubicBezTo>
                <a:cubicBezTo>
                  <a:pt x="137559" y="1184044"/>
                  <a:pt x="171181" y="1088879"/>
                  <a:pt x="129092" y="1194099"/>
                </a:cubicBezTo>
                <a:cubicBezTo>
                  <a:pt x="125506" y="1215614"/>
                  <a:pt x="121652" y="1237086"/>
                  <a:pt x="118335" y="1258644"/>
                </a:cubicBezTo>
                <a:cubicBezTo>
                  <a:pt x="114479" y="1283705"/>
                  <a:pt x="113078" y="1309196"/>
                  <a:pt x="107577" y="1333948"/>
                </a:cubicBezTo>
                <a:cubicBezTo>
                  <a:pt x="90582" y="1410426"/>
                  <a:pt x="76448" y="1448849"/>
                  <a:pt x="53789" y="1516828"/>
                </a:cubicBezTo>
                <a:cubicBezTo>
                  <a:pt x="41683" y="1637887"/>
                  <a:pt x="36284" y="1709743"/>
                  <a:pt x="21516" y="1818042"/>
                </a:cubicBezTo>
                <a:cubicBezTo>
                  <a:pt x="14664" y="1868289"/>
                  <a:pt x="0" y="1968649"/>
                  <a:pt x="0" y="1968649"/>
                </a:cubicBezTo>
                <a:cubicBezTo>
                  <a:pt x="3586" y="2119256"/>
                  <a:pt x="5566" y="2269910"/>
                  <a:pt x="10758" y="2420470"/>
                </a:cubicBezTo>
                <a:cubicBezTo>
                  <a:pt x="12739" y="2477922"/>
                  <a:pt x="21516" y="2535107"/>
                  <a:pt x="21516" y="2592593"/>
                </a:cubicBezTo>
                <a:cubicBezTo>
                  <a:pt x="21516" y="2797020"/>
                  <a:pt x="14344" y="3001384"/>
                  <a:pt x="10758" y="3205779"/>
                </a:cubicBezTo>
                <a:cubicBezTo>
                  <a:pt x="14344" y="3309769"/>
                  <a:pt x="17735" y="3413767"/>
                  <a:pt x="21516" y="3517750"/>
                </a:cubicBezTo>
                <a:cubicBezTo>
                  <a:pt x="24907" y="3610990"/>
                  <a:pt x="32273" y="3704147"/>
                  <a:pt x="32273" y="3797449"/>
                </a:cubicBezTo>
                <a:cubicBezTo>
                  <a:pt x="32273" y="4059243"/>
                  <a:pt x="25102" y="4320988"/>
                  <a:pt x="21516" y="4582757"/>
                </a:cubicBezTo>
                <a:cubicBezTo>
                  <a:pt x="47949" y="4688497"/>
                  <a:pt x="19407" y="4563788"/>
                  <a:pt x="43031" y="4776395"/>
                </a:cubicBezTo>
                <a:cubicBezTo>
                  <a:pt x="44664" y="4791090"/>
                  <a:pt x="50203" y="4805082"/>
                  <a:pt x="53789" y="4819426"/>
                </a:cubicBezTo>
                <a:cubicBezTo>
                  <a:pt x="57375" y="4848113"/>
                  <a:pt x="60150" y="4876913"/>
                  <a:pt x="64546" y="4905487"/>
                </a:cubicBezTo>
                <a:cubicBezTo>
                  <a:pt x="67326" y="4923559"/>
                  <a:pt x="63599" y="4945229"/>
                  <a:pt x="75304" y="4959275"/>
                </a:cubicBezTo>
                <a:cubicBezTo>
                  <a:pt x="84769" y="4970633"/>
                  <a:pt x="103837" y="4967133"/>
                  <a:pt x="118335" y="4970033"/>
                </a:cubicBezTo>
                <a:cubicBezTo>
                  <a:pt x="139723" y="4974311"/>
                  <a:pt x="161365" y="4977204"/>
                  <a:pt x="182880" y="4980790"/>
                </a:cubicBezTo>
                <a:cubicBezTo>
                  <a:pt x="204395" y="4987962"/>
                  <a:pt x="226491" y="4993583"/>
                  <a:pt x="247426" y="5002306"/>
                </a:cubicBezTo>
                <a:cubicBezTo>
                  <a:pt x="269630" y="5011558"/>
                  <a:pt x="289288" y="5026573"/>
                  <a:pt x="311972" y="5034579"/>
                </a:cubicBezTo>
                <a:cubicBezTo>
                  <a:pt x="421106" y="5073097"/>
                  <a:pt x="406112" y="5059861"/>
                  <a:pt x="494852" y="5077609"/>
                </a:cubicBezTo>
                <a:cubicBezTo>
                  <a:pt x="563125" y="5091264"/>
                  <a:pt x="631701" y="5103754"/>
                  <a:pt x="699248" y="5120640"/>
                </a:cubicBezTo>
                <a:cubicBezTo>
                  <a:pt x="727935" y="5127812"/>
                  <a:pt x="756036" y="5137973"/>
                  <a:pt x="785309" y="5142155"/>
                </a:cubicBezTo>
                <a:cubicBezTo>
                  <a:pt x="822525" y="5147472"/>
                  <a:pt x="1092056" y="5163392"/>
                  <a:pt x="1108038" y="5163670"/>
                </a:cubicBezTo>
                <a:lnTo>
                  <a:pt x="2162288" y="5174428"/>
                </a:lnTo>
                <a:cubicBezTo>
                  <a:pt x="2212490" y="5178014"/>
                  <a:pt x="2262841" y="5179917"/>
                  <a:pt x="2312895" y="5185186"/>
                </a:cubicBezTo>
                <a:cubicBezTo>
                  <a:pt x="2331079" y="5187100"/>
                  <a:pt x="2348403" y="5195557"/>
                  <a:pt x="2366683" y="5195943"/>
                </a:cubicBezTo>
                <a:lnTo>
                  <a:pt x="3840480" y="5217459"/>
                </a:lnTo>
                <a:lnTo>
                  <a:pt x="5034579" y="5206701"/>
                </a:lnTo>
                <a:lnTo>
                  <a:pt x="5550946" y="5195943"/>
                </a:lnTo>
                <a:cubicBezTo>
                  <a:pt x="5590531" y="5194601"/>
                  <a:pt x="5629684" y="5186152"/>
                  <a:pt x="5669280" y="5185186"/>
                </a:cubicBezTo>
                <a:cubicBezTo>
                  <a:pt x="5923827" y="5178978"/>
                  <a:pt x="6178475" y="5178014"/>
                  <a:pt x="6433073" y="5174428"/>
                </a:cubicBezTo>
                <a:cubicBezTo>
                  <a:pt x="6782270" y="5209349"/>
                  <a:pt x="6175755" y="5150400"/>
                  <a:pt x="6745045" y="5195943"/>
                </a:cubicBezTo>
                <a:cubicBezTo>
                  <a:pt x="6766788" y="5197682"/>
                  <a:pt x="6787827" y="5205250"/>
                  <a:pt x="6809591" y="5206701"/>
                </a:cubicBezTo>
                <a:cubicBezTo>
                  <a:pt x="6975158" y="5217739"/>
                  <a:pt x="7390669" y="5225334"/>
                  <a:pt x="7508838" y="5228216"/>
                </a:cubicBezTo>
                <a:cubicBezTo>
                  <a:pt x="7757962" y="5242871"/>
                  <a:pt x="7838260" y="5249732"/>
                  <a:pt x="8143539" y="5249732"/>
                </a:cubicBezTo>
                <a:cubicBezTo>
                  <a:pt x="8218928" y="5249732"/>
                  <a:pt x="8294111" y="5241714"/>
                  <a:pt x="8369450" y="5238974"/>
                </a:cubicBezTo>
                <a:lnTo>
                  <a:pt x="8735210" y="5228216"/>
                </a:lnTo>
                <a:cubicBezTo>
                  <a:pt x="8756725" y="5224630"/>
                  <a:pt x="8778864" y="5223727"/>
                  <a:pt x="8799756" y="5217459"/>
                </a:cubicBezTo>
                <a:cubicBezTo>
                  <a:pt x="8815116" y="5212851"/>
                  <a:pt x="8828046" y="5202260"/>
                  <a:pt x="8842786" y="5195943"/>
                </a:cubicBezTo>
                <a:cubicBezTo>
                  <a:pt x="8853209" y="5191476"/>
                  <a:pt x="8864301" y="5188772"/>
                  <a:pt x="8875059" y="5185186"/>
                </a:cubicBezTo>
                <a:cubicBezTo>
                  <a:pt x="8896574" y="5170842"/>
                  <a:pt x="8917001" y="5154713"/>
                  <a:pt x="8939605" y="5142155"/>
                </a:cubicBezTo>
                <a:cubicBezTo>
                  <a:pt x="8949518" y="5136648"/>
                  <a:pt x="8961736" y="5136468"/>
                  <a:pt x="8971878" y="5131397"/>
                </a:cubicBezTo>
                <a:cubicBezTo>
                  <a:pt x="8983442" y="5125615"/>
                  <a:pt x="8992587" y="5115664"/>
                  <a:pt x="9004151" y="5109882"/>
                </a:cubicBezTo>
                <a:cubicBezTo>
                  <a:pt x="9014293" y="5104811"/>
                  <a:pt x="9026629" y="5104838"/>
                  <a:pt x="9036424" y="5099124"/>
                </a:cubicBezTo>
                <a:cubicBezTo>
                  <a:pt x="9036485" y="5099088"/>
                  <a:pt x="9136809" y="5032201"/>
                  <a:pt x="9165516" y="5013063"/>
                </a:cubicBezTo>
                <a:cubicBezTo>
                  <a:pt x="9187031" y="4998720"/>
                  <a:pt x="9209870" y="4986187"/>
                  <a:pt x="9230062" y="4970033"/>
                </a:cubicBezTo>
                <a:cubicBezTo>
                  <a:pt x="9247991" y="4955689"/>
                  <a:pt x="9266570" y="4942122"/>
                  <a:pt x="9283850" y="4927002"/>
                </a:cubicBezTo>
                <a:cubicBezTo>
                  <a:pt x="9295299" y="4916984"/>
                  <a:pt x="9303743" y="4903572"/>
                  <a:pt x="9316123" y="4894729"/>
                </a:cubicBezTo>
                <a:cubicBezTo>
                  <a:pt x="9329172" y="4885408"/>
                  <a:pt x="9344810" y="4880386"/>
                  <a:pt x="9359153" y="4873214"/>
                </a:cubicBezTo>
                <a:cubicBezTo>
                  <a:pt x="9373497" y="4855285"/>
                  <a:pt x="9390615" y="4839259"/>
                  <a:pt x="9402184" y="4819426"/>
                </a:cubicBezTo>
                <a:cubicBezTo>
                  <a:pt x="9434222" y="4764505"/>
                  <a:pt x="9434081" y="4746002"/>
                  <a:pt x="9445215" y="4690334"/>
                </a:cubicBezTo>
                <a:cubicBezTo>
                  <a:pt x="9441629" y="4636546"/>
                  <a:pt x="9440101" y="4582581"/>
                  <a:pt x="9434457" y="4528969"/>
                </a:cubicBezTo>
                <a:cubicBezTo>
                  <a:pt x="9429583" y="4482672"/>
                  <a:pt x="9395186" y="4425412"/>
                  <a:pt x="9380669" y="4389120"/>
                </a:cubicBezTo>
                <a:cubicBezTo>
                  <a:pt x="9372246" y="4368063"/>
                  <a:pt x="9369295" y="4344859"/>
                  <a:pt x="9359153" y="4324574"/>
                </a:cubicBezTo>
                <a:cubicBezTo>
                  <a:pt x="9340655" y="4287578"/>
                  <a:pt x="9254697" y="4146723"/>
                  <a:pt x="9219304" y="4120179"/>
                </a:cubicBezTo>
                <a:lnTo>
                  <a:pt x="9176273" y="4087906"/>
                </a:lnTo>
                <a:cubicBezTo>
                  <a:pt x="9156112" y="4057664"/>
                  <a:pt x="9126450" y="4010687"/>
                  <a:pt x="9100970" y="3991087"/>
                </a:cubicBezTo>
                <a:cubicBezTo>
                  <a:pt x="9075548" y="3971532"/>
                  <a:pt x="9043596" y="3962400"/>
                  <a:pt x="9014909" y="3948056"/>
                </a:cubicBezTo>
                <a:cubicBezTo>
                  <a:pt x="8889341" y="3885271"/>
                  <a:pt x="8974382" y="3917047"/>
                  <a:pt x="8745968" y="3905026"/>
                </a:cubicBezTo>
                <a:cubicBezTo>
                  <a:pt x="8703251" y="3862309"/>
                  <a:pt x="8735210" y="3905940"/>
                  <a:pt x="8735210" y="3818964"/>
                </a:cubicBezTo>
                <a:cubicBezTo>
                  <a:pt x="8735210" y="3801506"/>
                  <a:pt x="8739076" y="3676090"/>
                  <a:pt x="8713695" y="3625327"/>
                </a:cubicBezTo>
                <a:cubicBezTo>
                  <a:pt x="8704344" y="3606625"/>
                  <a:pt x="8693967" y="3588266"/>
                  <a:pt x="8681422" y="3571539"/>
                </a:cubicBezTo>
                <a:cubicBezTo>
                  <a:pt x="8601884" y="3465489"/>
                  <a:pt x="8592947" y="3461549"/>
                  <a:pt x="8509299" y="3377901"/>
                </a:cubicBezTo>
                <a:cubicBezTo>
                  <a:pt x="8456789" y="3325392"/>
                  <a:pt x="8438821" y="3303527"/>
                  <a:pt x="8380208" y="3259567"/>
                </a:cubicBezTo>
                <a:cubicBezTo>
                  <a:pt x="8359521" y="3244052"/>
                  <a:pt x="8338990" y="3227693"/>
                  <a:pt x="8315662" y="3216536"/>
                </a:cubicBezTo>
                <a:cubicBezTo>
                  <a:pt x="8256188" y="3188092"/>
                  <a:pt x="8195324" y="3162081"/>
                  <a:pt x="8132782" y="3141233"/>
                </a:cubicBezTo>
                <a:cubicBezTo>
                  <a:pt x="8122024" y="3137647"/>
                  <a:pt x="8111579" y="3132935"/>
                  <a:pt x="8100509" y="3130475"/>
                </a:cubicBezTo>
                <a:cubicBezTo>
                  <a:pt x="7919286" y="3090202"/>
                  <a:pt x="8175758" y="3158429"/>
                  <a:pt x="7949902" y="3098202"/>
                </a:cubicBezTo>
                <a:cubicBezTo>
                  <a:pt x="7924678" y="3091476"/>
                  <a:pt x="7899924" y="3083019"/>
                  <a:pt x="7874598" y="3076687"/>
                </a:cubicBezTo>
                <a:cubicBezTo>
                  <a:pt x="7832642" y="3066198"/>
                  <a:pt x="7788023" y="3061245"/>
                  <a:pt x="7745506" y="3055172"/>
                </a:cubicBezTo>
                <a:cubicBezTo>
                  <a:pt x="7631342" y="3017117"/>
                  <a:pt x="7682046" y="3029571"/>
                  <a:pt x="7594899" y="3012141"/>
                </a:cubicBezTo>
                <a:cubicBezTo>
                  <a:pt x="7497274" y="2963328"/>
                  <a:pt x="7526629" y="2995797"/>
                  <a:pt x="7487323" y="2936837"/>
                </a:cubicBezTo>
                <a:cubicBezTo>
                  <a:pt x="7483737" y="2918908"/>
                  <a:pt x="7483991" y="2899757"/>
                  <a:pt x="7476565" y="2883049"/>
                </a:cubicBezTo>
                <a:cubicBezTo>
                  <a:pt x="7469283" y="2866665"/>
                  <a:pt x="7456353" y="2853286"/>
                  <a:pt x="7444292" y="2840019"/>
                </a:cubicBezTo>
                <a:cubicBezTo>
                  <a:pt x="7420413" y="2813752"/>
                  <a:pt x="7396088" y="2787645"/>
                  <a:pt x="7368989" y="2764715"/>
                </a:cubicBezTo>
                <a:cubicBezTo>
                  <a:pt x="7317811" y="2721410"/>
                  <a:pt x="7176170" y="2654782"/>
                  <a:pt x="7143078" y="2635623"/>
                </a:cubicBezTo>
                <a:cubicBezTo>
                  <a:pt x="7127562" y="2626640"/>
                  <a:pt x="7115318" y="2612747"/>
                  <a:pt x="7100048" y="2603350"/>
                </a:cubicBezTo>
                <a:cubicBezTo>
                  <a:pt x="7087998" y="2595935"/>
                  <a:pt x="6993340" y="2542546"/>
                  <a:pt x="6960198" y="2528047"/>
                </a:cubicBezTo>
                <a:cubicBezTo>
                  <a:pt x="6917490" y="2509362"/>
                  <a:pt x="6869893" y="2500118"/>
                  <a:pt x="6831106" y="2474259"/>
                </a:cubicBezTo>
                <a:cubicBezTo>
                  <a:pt x="6719480" y="2399839"/>
                  <a:pt x="6892271" y="2513109"/>
                  <a:pt x="6755803" y="2431228"/>
                </a:cubicBezTo>
                <a:cubicBezTo>
                  <a:pt x="6733630" y="2417924"/>
                  <a:pt x="6712441" y="2403026"/>
                  <a:pt x="6691257" y="2388197"/>
                </a:cubicBezTo>
                <a:cubicBezTo>
                  <a:pt x="6676569" y="2377915"/>
                  <a:pt x="6663430" y="2365427"/>
                  <a:pt x="6648226" y="2355924"/>
                </a:cubicBezTo>
                <a:cubicBezTo>
                  <a:pt x="6634627" y="2347425"/>
                  <a:pt x="6618539" y="2343304"/>
                  <a:pt x="6605196" y="2334409"/>
                </a:cubicBezTo>
                <a:cubicBezTo>
                  <a:pt x="6596757" y="2328783"/>
                  <a:pt x="6592486" y="2317926"/>
                  <a:pt x="6583680" y="2312894"/>
                </a:cubicBezTo>
                <a:cubicBezTo>
                  <a:pt x="6399506" y="2207654"/>
                  <a:pt x="6625221" y="2354934"/>
                  <a:pt x="6497619" y="2269863"/>
                </a:cubicBezTo>
                <a:cubicBezTo>
                  <a:pt x="6470582" y="2188747"/>
                  <a:pt x="6507053" y="2288730"/>
                  <a:pt x="6465346" y="2205317"/>
                </a:cubicBezTo>
                <a:cubicBezTo>
                  <a:pt x="6456710" y="2188045"/>
                  <a:pt x="6455605" y="2166835"/>
                  <a:pt x="6443831" y="2151529"/>
                </a:cubicBezTo>
                <a:cubicBezTo>
                  <a:pt x="6419095" y="2119373"/>
                  <a:pt x="6386457" y="2094155"/>
                  <a:pt x="6357770" y="2065468"/>
                </a:cubicBezTo>
                <a:cubicBezTo>
                  <a:pt x="6332669" y="2040367"/>
                  <a:pt x="6310865" y="2011463"/>
                  <a:pt x="6282466" y="1990164"/>
                </a:cubicBezTo>
                <a:cubicBezTo>
                  <a:pt x="6268123" y="1979407"/>
                  <a:pt x="6252114" y="1970570"/>
                  <a:pt x="6239436" y="1957892"/>
                </a:cubicBezTo>
                <a:cubicBezTo>
                  <a:pt x="6208903" y="1927359"/>
                  <a:pt x="6183908" y="1891606"/>
                  <a:pt x="6153375" y="1861073"/>
                </a:cubicBezTo>
                <a:cubicBezTo>
                  <a:pt x="6140035" y="1847733"/>
                  <a:pt x="6096393" y="1819499"/>
                  <a:pt x="6078071" y="1807284"/>
                </a:cubicBezTo>
                <a:cubicBezTo>
                  <a:pt x="6060613" y="1754913"/>
                  <a:pt x="6075745" y="1788969"/>
                  <a:pt x="6035040" y="1731981"/>
                </a:cubicBezTo>
                <a:cubicBezTo>
                  <a:pt x="6018230" y="1708447"/>
                  <a:pt x="5993811" y="1668526"/>
                  <a:pt x="5981252" y="1645920"/>
                </a:cubicBezTo>
                <a:cubicBezTo>
                  <a:pt x="5973464" y="1631901"/>
                  <a:pt x="5965494" y="1617857"/>
                  <a:pt x="5959737" y="1602889"/>
                </a:cubicBezTo>
                <a:cubicBezTo>
                  <a:pt x="5947525" y="1571138"/>
                  <a:pt x="5935715" y="1539073"/>
                  <a:pt x="5927464" y="1506070"/>
                </a:cubicBezTo>
                <a:cubicBezTo>
                  <a:pt x="5920292" y="1477383"/>
                  <a:pt x="5916931" y="1447464"/>
                  <a:pt x="5905949" y="1420009"/>
                </a:cubicBezTo>
                <a:cubicBezTo>
                  <a:pt x="5895212" y="1393167"/>
                  <a:pt x="5877262" y="1369807"/>
                  <a:pt x="5862918" y="1344706"/>
                </a:cubicBezTo>
                <a:cubicBezTo>
                  <a:pt x="5859332" y="1326776"/>
                  <a:pt x="5861743" y="1306489"/>
                  <a:pt x="5852160" y="1290917"/>
                </a:cubicBezTo>
                <a:cubicBezTo>
                  <a:pt x="5743482" y="1114315"/>
                  <a:pt x="5691400" y="1057099"/>
                  <a:pt x="5550946" y="925157"/>
                </a:cubicBezTo>
                <a:cubicBezTo>
                  <a:pt x="5480622" y="859095"/>
                  <a:pt x="5413470" y="788755"/>
                  <a:pt x="5335793" y="731520"/>
                </a:cubicBezTo>
                <a:cubicBezTo>
                  <a:pt x="5140424" y="587564"/>
                  <a:pt x="4944499" y="442372"/>
                  <a:pt x="4733365" y="322729"/>
                </a:cubicBezTo>
                <a:cubicBezTo>
                  <a:pt x="4631375" y="264935"/>
                  <a:pt x="4391928" y="118042"/>
                  <a:pt x="4249271" y="64546"/>
                </a:cubicBezTo>
                <a:cubicBezTo>
                  <a:pt x="4189775" y="42235"/>
                  <a:pt x="4128306" y="25045"/>
                  <a:pt x="4066391" y="10757"/>
                </a:cubicBezTo>
                <a:cubicBezTo>
                  <a:pt x="4034751" y="3455"/>
                  <a:pt x="4001845" y="3586"/>
                  <a:pt x="3969572" y="0"/>
                </a:cubicBezTo>
                <a:cubicBezTo>
                  <a:pt x="3919370" y="3586"/>
                  <a:pt x="3868738" y="3291"/>
                  <a:pt x="3818965" y="10757"/>
                </a:cubicBezTo>
                <a:cubicBezTo>
                  <a:pt x="3796537" y="14121"/>
                  <a:pt x="3776299" y="26306"/>
                  <a:pt x="3754419" y="32273"/>
                </a:cubicBezTo>
                <a:cubicBezTo>
                  <a:pt x="3730803" y="38714"/>
                  <a:pt x="3657158" y="50276"/>
                  <a:pt x="3636085" y="53788"/>
                </a:cubicBezTo>
                <a:cubicBezTo>
                  <a:pt x="3527229" y="108216"/>
                  <a:pt x="3680951" y="35245"/>
                  <a:pt x="3463963" y="107576"/>
                </a:cubicBezTo>
                <a:cubicBezTo>
                  <a:pt x="3453205" y="111162"/>
                  <a:pt x="3442916" y="116730"/>
                  <a:pt x="3431690" y="118334"/>
                </a:cubicBezTo>
                <a:cubicBezTo>
                  <a:pt x="3392481" y="123936"/>
                  <a:pt x="3352801" y="125506"/>
                  <a:pt x="3313356" y="129092"/>
                </a:cubicBezTo>
                <a:cubicBezTo>
                  <a:pt x="3277497" y="136264"/>
                  <a:pt x="3241412" y="142384"/>
                  <a:pt x="3205779" y="150607"/>
                </a:cubicBezTo>
                <a:cubicBezTo>
                  <a:pt x="3194730" y="153157"/>
                  <a:pt x="3184575" y="158904"/>
                  <a:pt x="3173506" y="161364"/>
                </a:cubicBezTo>
                <a:cubicBezTo>
                  <a:pt x="3152213" y="166096"/>
                  <a:pt x="3130349" y="167844"/>
                  <a:pt x="3108960" y="172122"/>
                </a:cubicBezTo>
                <a:cubicBezTo>
                  <a:pt x="3094462" y="175022"/>
                  <a:pt x="3080363" y="179673"/>
                  <a:pt x="3065930" y="182880"/>
                </a:cubicBezTo>
                <a:cubicBezTo>
                  <a:pt x="3048081" y="186846"/>
                  <a:pt x="3030071" y="190051"/>
                  <a:pt x="3012142" y="193637"/>
                </a:cubicBezTo>
                <a:cubicBezTo>
                  <a:pt x="2997798" y="200809"/>
                  <a:pt x="2983851" y="208836"/>
                  <a:pt x="2969111" y="215153"/>
                </a:cubicBezTo>
                <a:cubicBezTo>
                  <a:pt x="2958688" y="219620"/>
                  <a:pt x="2946405" y="219822"/>
                  <a:pt x="2936838" y="225910"/>
                </a:cubicBezTo>
                <a:cubicBezTo>
                  <a:pt x="2906585" y="245162"/>
                  <a:pt x="2880613" y="270565"/>
                  <a:pt x="2850777" y="290456"/>
                </a:cubicBezTo>
                <a:cubicBezTo>
                  <a:pt x="2840019" y="297628"/>
                  <a:pt x="2827646" y="302830"/>
                  <a:pt x="2818504" y="311972"/>
                </a:cubicBezTo>
                <a:cubicBezTo>
                  <a:pt x="2798701" y="331775"/>
                  <a:pt x="2783158" y="355440"/>
                  <a:pt x="2764716" y="376517"/>
                </a:cubicBezTo>
                <a:cubicBezTo>
                  <a:pt x="2731729" y="414217"/>
                  <a:pt x="2749182" y="385750"/>
                  <a:pt x="2700170" y="430306"/>
                </a:cubicBezTo>
                <a:cubicBezTo>
                  <a:pt x="2673903" y="454185"/>
                  <a:pt x="2658543" y="494383"/>
                  <a:pt x="2624866" y="505609"/>
                </a:cubicBezTo>
                <a:cubicBezTo>
                  <a:pt x="2614108" y="509195"/>
                  <a:pt x="2603712" y="514143"/>
                  <a:pt x="2592593" y="516367"/>
                </a:cubicBezTo>
                <a:cubicBezTo>
                  <a:pt x="2532372" y="528411"/>
                  <a:pt x="2444080" y="533225"/>
                  <a:pt x="2388198" y="537882"/>
                </a:cubicBezTo>
                <a:cubicBezTo>
                  <a:pt x="2270285" y="518229"/>
                  <a:pt x="2360938" y="528041"/>
                  <a:pt x="2183803" y="537882"/>
                </a:cubicBezTo>
                <a:cubicBezTo>
                  <a:pt x="2101377" y="542461"/>
                  <a:pt x="2018852" y="545054"/>
                  <a:pt x="1936377" y="548640"/>
                </a:cubicBezTo>
                <a:cubicBezTo>
                  <a:pt x="1879003" y="555812"/>
                  <a:pt x="1821827" y="564800"/>
                  <a:pt x="1764255" y="570155"/>
                </a:cubicBezTo>
                <a:cubicBezTo>
                  <a:pt x="1756606" y="570867"/>
                  <a:pt x="1452082" y="590720"/>
                  <a:pt x="1366222" y="602428"/>
                </a:cubicBezTo>
                <a:cubicBezTo>
                  <a:pt x="1322998" y="608322"/>
                  <a:pt x="1280161" y="616771"/>
                  <a:pt x="1237130" y="623943"/>
                </a:cubicBezTo>
                <a:cubicBezTo>
                  <a:pt x="1148888" y="653358"/>
                  <a:pt x="1288655" y="607684"/>
                  <a:pt x="1118796" y="656216"/>
                </a:cubicBezTo>
                <a:cubicBezTo>
                  <a:pt x="1096989" y="662447"/>
                  <a:pt x="1076163" y="671888"/>
                  <a:pt x="1054250" y="677732"/>
                </a:cubicBezTo>
                <a:cubicBezTo>
                  <a:pt x="1022306" y="686250"/>
                  <a:pt x="989375" y="690729"/>
                  <a:pt x="957431" y="699247"/>
                </a:cubicBezTo>
                <a:cubicBezTo>
                  <a:pt x="935518" y="705090"/>
                  <a:pt x="914400" y="713590"/>
                  <a:pt x="892885" y="720762"/>
                </a:cubicBezTo>
                <a:cubicBezTo>
                  <a:pt x="882127" y="724348"/>
                  <a:pt x="870047" y="725230"/>
                  <a:pt x="860612" y="731520"/>
                </a:cubicBezTo>
                <a:cubicBezTo>
                  <a:pt x="849854" y="738692"/>
                  <a:pt x="840812" y="749633"/>
                  <a:pt x="828339" y="753035"/>
                </a:cubicBezTo>
                <a:cubicBezTo>
                  <a:pt x="818926" y="755602"/>
                  <a:pt x="648732" y="774324"/>
                  <a:pt x="645459" y="774550"/>
                </a:cubicBezTo>
                <a:cubicBezTo>
                  <a:pt x="573822" y="779490"/>
                  <a:pt x="502009" y="781432"/>
                  <a:pt x="430306" y="785308"/>
                </a:cubicBezTo>
                <a:lnTo>
                  <a:pt x="247426" y="796066"/>
                </a:lnTo>
                <a:cubicBezTo>
                  <a:pt x="236668" y="799652"/>
                  <a:pt x="226493" y="806823"/>
                  <a:pt x="215153" y="806823"/>
                </a:cubicBezTo>
                <a:cubicBezTo>
                  <a:pt x="196869" y="806823"/>
                  <a:pt x="199017" y="788894"/>
                  <a:pt x="193638" y="8175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O" sz="2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Picard &amp; Tramér published a systematic </a:t>
            </a: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review in 2000 with this title:</a:t>
            </a:r>
          </a:p>
          <a:p>
            <a:r>
              <a:rPr lang="en-GB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Prevention of Pain on Injection with Propofol: </a:t>
            </a:r>
          </a:p>
          <a:p>
            <a:r>
              <a:rPr lang="en-GB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Quantitative Systematic Review</a:t>
            </a:r>
          </a:p>
          <a:p>
            <a:r>
              <a:rPr lang="en-GB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identified and included 56 studies </a:t>
            </a:r>
          </a:p>
          <a:p>
            <a:r>
              <a:rPr lang="en-GB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(with 6264 patients) and concluded:</a:t>
            </a:r>
          </a:p>
          <a:p>
            <a:endParaRPr lang="en-GB" sz="2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“IV lidocaine (0.5 mg/kg) should be given with a rubber tourniquet </a:t>
            </a:r>
          </a:p>
          <a:p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on the forearm, 30 to 120 s before the injection of propofol; lidocaine </a:t>
            </a:r>
          </a:p>
          <a:p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will prevent pain in approximately 60% of the patients treated in this manner.”</a:t>
            </a:r>
            <a:endParaRPr lang="en-NO" sz="2200" dirty="0">
              <a:solidFill>
                <a:schemeClr val="tx1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F2BA-47AB-BD45-81A4-99762942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Oh, but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0FAD-8C4D-9D4F-9AB0-E9638AD8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... El-</a:t>
            </a:r>
            <a:r>
              <a:rPr lang="en-GB" dirty="0" err="1"/>
              <a:t>Radaideh</a:t>
            </a:r>
            <a:r>
              <a:rPr lang="en-GB" dirty="0"/>
              <a:t> </a:t>
            </a:r>
            <a:r>
              <a:rPr lang="en-GB" b="1" dirty="0"/>
              <a:t>did</a:t>
            </a:r>
            <a:r>
              <a:rPr lang="en-GB" dirty="0"/>
              <a:t> cited this review by Picard and </a:t>
            </a:r>
            <a:r>
              <a:rPr lang="en-GB" dirty="0" err="1"/>
              <a:t>Tramér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From the Discussion section: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incidence of pain on injection of propofol has been reported to be 70% (Picard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Tramér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ref 19)”</a:t>
            </a:r>
            <a:r>
              <a:rPr lang="en-GB" dirty="0"/>
              <a:t> (Page 37).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However, the author did not mention or used the systematic review in any other way.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example, to stop the author from performing the study!</a:t>
            </a:r>
            <a:endParaRPr lang="en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FEF927-EE8B-5B4C-9720-E407A374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39" y="253290"/>
            <a:ext cx="6328453" cy="47705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69598-CAB7-B240-97F2-56E30321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Then ...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EEE658C-6F93-D44B-AE39-6A5F4366F2CA}"/>
              </a:ext>
            </a:extLst>
          </p:cNvPr>
          <p:cNvSpPr/>
          <p:nvPr/>
        </p:nvSpPr>
        <p:spPr>
          <a:xfrm>
            <a:off x="590774" y="1249157"/>
            <a:ext cx="6326393" cy="5249732"/>
          </a:xfrm>
          <a:custGeom>
            <a:avLst/>
            <a:gdLst>
              <a:gd name="connsiteX0" fmla="*/ 193638 w 9445215"/>
              <a:gd name="connsiteY0" fmla="*/ 817581 h 5249732"/>
              <a:gd name="connsiteX1" fmla="*/ 182880 w 9445215"/>
              <a:gd name="connsiteY1" fmla="*/ 978946 h 5249732"/>
              <a:gd name="connsiteX2" fmla="*/ 172123 w 9445215"/>
              <a:gd name="connsiteY2" fmla="*/ 1011219 h 5249732"/>
              <a:gd name="connsiteX3" fmla="*/ 129092 w 9445215"/>
              <a:gd name="connsiteY3" fmla="*/ 1194099 h 5249732"/>
              <a:gd name="connsiteX4" fmla="*/ 118335 w 9445215"/>
              <a:gd name="connsiteY4" fmla="*/ 1258644 h 5249732"/>
              <a:gd name="connsiteX5" fmla="*/ 107577 w 9445215"/>
              <a:gd name="connsiteY5" fmla="*/ 1333948 h 5249732"/>
              <a:gd name="connsiteX6" fmla="*/ 53789 w 9445215"/>
              <a:gd name="connsiteY6" fmla="*/ 1516828 h 5249732"/>
              <a:gd name="connsiteX7" fmla="*/ 21516 w 9445215"/>
              <a:gd name="connsiteY7" fmla="*/ 1818042 h 5249732"/>
              <a:gd name="connsiteX8" fmla="*/ 0 w 9445215"/>
              <a:gd name="connsiteY8" fmla="*/ 1968649 h 5249732"/>
              <a:gd name="connsiteX9" fmla="*/ 10758 w 9445215"/>
              <a:gd name="connsiteY9" fmla="*/ 2420470 h 5249732"/>
              <a:gd name="connsiteX10" fmla="*/ 21516 w 9445215"/>
              <a:gd name="connsiteY10" fmla="*/ 2592593 h 5249732"/>
              <a:gd name="connsiteX11" fmla="*/ 10758 w 9445215"/>
              <a:gd name="connsiteY11" fmla="*/ 3205779 h 5249732"/>
              <a:gd name="connsiteX12" fmla="*/ 21516 w 9445215"/>
              <a:gd name="connsiteY12" fmla="*/ 3517750 h 5249732"/>
              <a:gd name="connsiteX13" fmla="*/ 32273 w 9445215"/>
              <a:gd name="connsiteY13" fmla="*/ 3797449 h 5249732"/>
              <a:gd name="connsiteX14" fmla="*/ 21516 w 9445215"/>
              <a:gd name="connsiteY14" fmla="*/ 4582757 h 5249732"/>
              <a:gd name="connsiteX15" fmla="*/ 43031 w 9445215"/>
              <a:gd name="connsiteY15" fmla="*/ 4776395 h 5249732"/>
              <a:gd name="connsiteX16" fmla="*/ 53789 w 9445215"/>
              <a:gd name="connsiteY16" fmla="*/ 4819426 h 5249732"/>
              <a:gd name="connsiteX17" fmla="*/ 64546 w 9445215"/>
              <a:gd name="connsiteY17" fmla="*/ 4905487 h 5249732"/>
              <a:gd name="connsiteX18" fmla="*/ 75304 w 9445215"/>
              <a:gd name="connsiteY18" fmla="*/ 4959275 h 5249732"/>
              <a:gd name="connsiteX19" fmla="*/ 118335 w 9445215"/>
              <a:gd name="connsiteY19" fmla="*/ 4970033 h 5249732"/>
              <a:gd name="connsiteX20" fmla="*/ 182880 w 9445215"/>
              <a:gd name="connsiteY20" fmla="*/ 4980790 h 5249732"/>
              <a:gd name="connsiteX21" fmla="*/ 247426 w 9445215"/>
              <a:gd name="connsiteY21" fmla="*/ 5002306 h 5249732"/>
              <a:gd name="connsiteX22" fmla="*/ 311972 w 9445215"/>
              <a:gd name="connsiteY22" fmla="*/ 5034579 h 5249732"/>
              <a:gd name="connsiteX23" fmla="*/ 494852 w 9445215"/>
              <a:gd name="connsiteY23" fmla="*/ 5077609 h 5249732"/>
              <a:gd name="connsiteX24" fmla="*/ 699248 w 9445215"/>
              <a:gd name="connsiteY24" fmla="*/ 5120640 h 5249732"/>
              <a:gd name="connsiteX25" fmla="*/ 785309 w 9445215"/>
              <a:gd name="connsiteY25" fmla="*/ 5142155 h 5249732"/>
              <a:gd name="connsiteX26" fmla="*/ 1108038 w 9445215"/>
              <a:gd name="connsiteY26" fmla="*/ 5163670 h 5249732"/>
              <a:gd name="connsiteX27" fmla="*/ 2162288 w 9445215"/>
              <a:gd name="connsiteY27" fmla="*/ 5174428 h 5249732"/>
              <a:gd name="connsiteX28" fmla="*/ 2312895 w 9445215"/>
              <a:gd name="connsiteY28" fmla="*/ 5185186 h 5249732"/>
              <a:gd name="connsiteX29" fmla="*/ 2366683 w 9445215"/>
              <a:gd name="connsiteY29" fmla="*/ 5195943 h 5249732"/>
              <a:gd name="connsiteX30" fmla="*/ 3840480 w 9445215"/>
              <a:gd name="connsiteY30" fmla="*/ 5217459 h 5249732"/>
              <a:gd name="connsiteX31" fmla="*/ 5034579 w 9445215"/>
              <a:gd name="connsiteY31" fmla="*/ 5206701 h 5249732"/>
              <a:gd name="connsiteX32" fmla="*/ 5550946 w 9445215"/>
              <a:gd name="connsiteY32" fmla="*/ 5195943 h 5249732"/>
              <a:gd name="connsiteX33" fmla="*/ 5669280 w 9445215"/>
              <a:gd name="connsiteY33" fmla="*/ 5185186 h 5249732"/>
              <a:gd name="connsiteX34" fmla="*/ 6433073 w 9445215"/>
              <a:gd name="connsiteY34" fmla="*/ 5174428 h 5249732"/>
              <a:gd name="connsiteX35" fmla="*/ 6745045 w 9445215"/>
              <a:gd name="connsiteY35" fmla="*/ 5195943 h 5249732"/>
              <a:gd name="connsiteX36" fmla="*/ 6809591 w 9445215"/>
              <a:gd name="connsiteY36" fmla="*/ 5206701 h 5249732"/>
              <a:gd name="connsiteX37" fmla="*/ 7508838 w 9445215"/>
              <a:gd name="connsiteY37" fmla="*/ 5228216 h 5249732"/>
              <a:gd name="connsiteX38" fmla="*/ 8143539 w 9445215"/>
              <a:gd name="connsiteY38" fmla="*/ 5249732 h 5249732"/>
              <a:gd name="connsiteX39" fmla="*/ 8369450 w 9445215"/>
              <a:gd name="connsiteY39" fmla="*/ 5238974 h 5249732"/>
              <a:gd name="connsiteX40" fmla="*/ 8735210 w 9445215"/>
              <a:gd name="connsiteY40" fmla="*/ 5228216 h 5249732"/>
              <a:gd name="connsiteX41" fmla="*/ 8799756 w 9445215"/>
              <a:gd name="connsiteY41" fmla="*/ 5217459 h 5249732"/>
              <a:gd name="connsiteX42" fmla="*/ 8842786 w 9445215"/>
              <a:gd name="connsiteY42" fmla="*/ 5195943 h 5249732"/>
              <a:gd name="connsiteX43" fmla="*/ 8875059 w 9445215"/>
              <a:gd name="connsiteY43" fmla="*/ 5185186 h 5249732"/>
              <a:gd name="connsiteX44" fmla="*/ 8939605 w 9445215"/>
              <a:gd name="connsiteY44" fmla="*/ 5142155 h 5249732"/>
              <a:gd name="connsiteX45" fmla="*/ 8971878 w 9445215"/>
              <a:gd name="connsiteY45" fmla="*/ 5131397 h 5249732"/>
              <a:gd name="connsiteX46" fmla="*/ 9004151 w 9445215"/>
              <a:gd name="connsiteY46" fmla="*/ 5109882 h 5249732"/>
              <a:gd name="connsiteX47" fmla="*/ 9036424 w 9445215"/>
              <a:gd name="connsiteY47" fmla="*/ 5099124 h 5249732"/>
              <a:gd name="connsiteX48" fmla="*/ 9165516 w 9445215"/>
              <a:gd name="connsiteY48" fmla="*/ 5013063 h 5249732"/>
              <a:gd name="connsiteX49" fmla="*/ 9230062 w 9445215"/>
              <a:gd name="connsiteY49" fmla="*/ 4970033 h 5249732"/>
              <a:gd name="connsiteX50" fmla="*/ 9283850 w 9445215"/>
              <a:gd name="connsiteY50" fmla="*/ 4927002 h 5249732"/>
              <a:gd name="connsiteX51" fmla="*/ 9316123 w 9445215"/>
              <a:gd name="connsiteY51" fmla="*/ 4894729 h 5249732"/>
              <a:gd name="connsiteX52" fmla="*/ 9359153 w 9445215"/>
              <a:gd name="connsiteY52" fmla="*/ 4873214 h 5249732"/>
              <a:gd name="connsiteX53" fmla="*/ 9402184 w 9445215"/>
              <a:gd name="connsiteY53" fmla="*/ 4819426 h 5249732"/>
              <a:gd name="connsiteX54" fmla="*/ 9445215 w 9445215"/>
              <a:gd name="connsiteY54" fmla="*/ 4690334 h 5249732"/>
              <a:gd name="connsiteX55" fmla="*/ 9434457 w 9445215"/>
              <a:gd name="connsiteY55" fmla="*/ 4528969 h 5249732"/>
              <a:gd name="connsiteX56" fmla="*/ 9380669 w 9445215"/>
              <a:gd name="connsiteY56" fmla="*/ 4389120 h 5249732"/>
              <a:gd name="connsiteX57" fmla="*/ 9359153 w 9445215"/>
              <a:gd name="connsiteY57" fmla="*/ 4324574 h 5249732"/>
              <a:gd name="connsiteX58" fmla="*/ 9219304 w 9445215"/>
              <a:gd name="connsiteY58" fmla="*/ 4120179 h 5249732"/>
              <a:gd name="connsiteX59" fmla="*/ 9176273 w 9445215"/>
              <a:gd name="connsiteY59" fmla="*/ 4087906 h 5249732"/>
              <a:gd name="connsiteX60" fmla="*/ 9100970 w 9445215"/>
              <a:gd name="connsiteY60" fmla="*/ 3991087 h 5249732"/>
              <a:gd name="connsiteX61" fmla="*/ 9014909 w 9445215"/>
              <a:gd name="connsiteY61" fmla="*/ 3948056 h 5249732"/>
              <a:gd name="connsiteX62" fmla="*/ 8745968 w 9445215"/>
              <a:gd name="connsiteY62" fmla="*/ 3905026 h 5249732"/>
              <a:gd name="connsiteX63" fmla="*/ 8735210 w 9445215"/>
              <a:gd name="connsiteY63" fmla="*/ 3818964 h 5249732"/>
              <a:gd name="connsiteX64" fmla="*/ 8713695 w 9445215"/>
              <a:gd name="connsiteY64" fmla="*/ 3625327 h 5249732"/>
              <a:gd name="connsiteX65" fmla="*/ 8681422 w 9445215"/>
              <a:gd name="connsiteY65" fmla="*/ 3571539 h 5249732"/>
              <a:gd name="connsiteX66" fmla="*/ 8509299 w 9445215"/>
              <a:gd name="connsiteY66" fmla="*/ 3377901 h 5249732"/>
              <a:gd name="connsiteX67" fmla="*/ 8380208 w 9445215"/>
              <a:gd name="connsiteY67" fmla="*/ 3259567 h 5249732"/>
              <a:gd name="connsiteX68" fmla="*/ 8315662 w 9445215"/>
              <a:gd name="connsiteY68" fmla="*/ 3216536 h 5249732"/>
              <a:gd name="connsiteX69" fmla="*/ 8132782 w 9445215"/>
              <a:gd name="connsiteY69" fmla="*/ 3141233 h 5249732"/>
              <a:gd name="connsiteX70" fmla="*/ 8100509 w 9445215"/>
              <a:gd name="connsiteY70" fmla="*/ 3130475 h 5249732"/>
              <a:gd name="connsiteX71" fmla="*/ 7949902 w 9445215"/>
              <a:gd name="connsiteY71" fmla="*/ 3098202 h 5249732"/>
              <a:gd name="connsiteX72" fmla="*/ 7874598 w 9445215"/>
              <a:gd name="connsiteY72" fmla="*/ 3076687 h 5249732"/>
              <a:gd name="connsiteX73" fmla="*/ 7745506 w 9445215"/>
              <a:gd name="connsiteY73" fmla="*/ 3055172 h 5249732"/>
              <a:gd name="connsiteX74" fmla="*/ 7594899 w 9445215"/>
              <a:gd name="connsiteY74" fmla="*/ 3012141 h 5249732"/>
              <a:gd name="connsiteX75" fmla="*/ 7487323 w 9445215"/>
              <a:gd name="connsiteY75" fmla="*/ 2936837 h 5249732"/>
              <a:gd name="connsiteX76" fmla="*/ 7476565 w 9445215"/>
              <a:gd name="connsiteY76" fmla="*/ 2883049 h 5249732"/>
              <a:gd name="connsiteX77" fmla="*/ 7444292 w 9445215"/>
              <a:gd name="connsiteY77" fmla="*/ 2840019 h 5249732"/>
              <a:gd name="connsiteX78" fmla="*/ 7368989 w 9445215"/>
              <a:gd name="connsiteY78" fmla="*/ 2764715 h 5249732"/>
              <a:gd name="connsiteX79" fmla="*/ 7143078 w 9445215"/>
              <a:gd name="connsiteY79" fmla="*/ 2635623 h 5249732"/>
              <a:gd name="connsiteX80" fmla="*/ 7100048 w 9445215"/>
              <a:gd name="connsiteY80" fmla="*/ 2603350 h 5249732"/>
              <a:gd name="connsiteX81" fmla="*/ 6960198 w 9445215"/>
              <a:gd name="connsiteY81" fmla="*/ 2528047 h 5249732"/>
              <a:gd name="connsiteX82" fmla="*/ 6831106 w 9445215"/>
              <a:gd name="connsiteY82" fmla="*/ 2474259 h 5249732"/>
              <a:gd name="connsiteX83" fmla="*/ 6755803 w 9445215"/>
              <a:gd name="connsiteY83" fmla="*/ 2431228 h 5249732"/>
              <a:gd name="connsiteX84" fmla="*/ 6691257 w 9445215"/>
              <a:gd name="connsiteY84" fmla="*/ 2388197 h 5249732"/>
              <a:gd name="connsiteX85" fmla="*/ 6648226 w 9445215"/>
              <a:gd name="connsiteY85" fmla="*/ 2355924 h 5249732"/>
              <a:gd name="connsiteX86" fmla="*/ 6605196 w 9445215"/>
              <a:gd name="connsiteY86" fmla="*/ 2334409 h 5249732"/>
              <a:gd name="connsiteX87" fmla="*/ 6583680 w 9445215"/>
              <a:gd name="connsiteY87" fmla="*/ 2312894 h 5249732"/>
              <a:gd name="connsiteX88" fmla="*/ 6497619 w 9445215"/>
              <a:gd name="connsiteY88" fmla="*/ 2269863 h 5249732"/>
              <a:gd name="connsiteX89" fmla="*/ 6465346 w 9445215"/>
              <a:gd name="connsiteY89" fmla="*/ 2205317 h 5249732"/>
              <a:gd name="connsiteX90" fmla="*/ 6443831 w 9445215"/>
              <a:gd name="connsiteY90" fmla="*/ 2151529 h 5249732"/>
              <a:gd name="connsiteX91" fmla="*/ 6357770 w 9445215"/>
              <a:gd name="connsiteY91" fmla="*/ 2065468 h 5249732"/>
              <a:gd name="connsiteX92" fmla="*/ 6282466 w 9445215"/>
              <a:gd name="connsiteY92" fmla="*/ 1990164 h 5249732"/>
              <a:gd name="connsiteX93" fmla="*/ 6239436 w 9445215"/>
              <a:gd name="connsiteY93" fmla="*/ 1957892 h 5249732"/>
              <a:gd name="connsiteX94" fmla="*/ 6153375 w 9445215"/>
              <a:gd name="connsiteY94" fmla="*/ 1861073 h 5249732"/>
              <a:gd name="connsiteX95" fmla="*/ 6078071 w 9445215"/>
              <a:gd name="connsiteY95" fmla="*/ 1807284 h 5249732"/>
              <a:gd name="connsiteX96" fmla="*/ 6035040 w 9445215"/>
              <a:gd name="connsiteY96" fmla="*/ 1731981 h 5249732"/>
              <a:gd name="connsiteX97" fmla="*/ 5981252 w 9445215"/>
              <a:gd name="connsiteY97" fmla="*/ 1645920 h 5249732"/>
              <a:gd name="connsiteX98" fmla="*/ 5959737 w 9445215"/>
              <a:gd name="connsiteY98" fmla="*/ 1602889 h 5249732"/>
              <a:gd name="connsiteX99" fmla="*/ 5927464 w 9445215"/>
              <a:gd name="connsiteY99" fmla="*/ 1506070 h 5249732"/>
              <a:gd name="connsiteX100" fmla="*/ 5905949 w 9445215"/>
              <a:gd name="connsiteY100" fmla="*/ 1420009 h 5249732"/>
              <a:gd name="connsiteX101" fmla="*/ 5862918 w 9445215"/>
              <a:gd name="connsiteY101" fmla="*/ 1344706 h 5249732"/>
              <a:gd name="connsiteX102" fmla="*/ 5852160 w 9445215"/>
              <a:gd name="connsiteY102" fmla="*/ 1290917 h 5249732"/>
              <a:gd name="connsiteX103" fmla="*/ 5550946 w 9445215"/>
              <a:gd name="connsiteY103" fmla="*/ 925157 h 5249732"/>
              <a:gd name="connsiteX104" fmla="*/ 5335793 w 9445215"/>
              <a:gd name="connsiteY104" fmla="*/ 731520 h 5249732"/>
              <a:gd name="connsiteX105" fmla="*/ 4733365 w 9445215"/>
              <a:gd name="connsiteY105" fmla="*/ 322729 h 5249732"/>
              <a:gd name="connsiteX106" fmla="*/ 4249271 w 9445215"/>
              <a:gd name="connsiteY106" fmla="*/ 64546 h 5249732"/>
              <a:gd name="connsiteX107" fmla="*/ 4066391 w 9445215"/>
              <a:gd name="connsiteY107" fmla="*/ 10757 h 5249732"/>
              <a:gd name="connsiteX108" fmla="*/ 3969572 w 9445215"/>
              <a:gd name="connsiteY108" fmla="*/ 0 h 5249732"/>
              <a:gd name="connsiteX109" fmla="*/ 3818965 w 9445215"/>
              <a:gd name="connsiteY109" fmla="*/ 10757 h 5249732"/>
              <a:gd name="connsiteX110" fmla="*/ 3754419 w 9445215"/>
              <a:gd name="connsiteY110" fmla="*/ 32273 h 5249732"/>
              <a:gd name="connsiteX111" fmla="*/ 3636085 w 9445215"/>
              <a:gd name="connsiteY111" fmla="*/ 53788 h 5249732"/>
              <a:gd name="connsiteX112" fmla="*/ 3463963 w 9445215"/>
              <a:gd name="connsiteY112" fmla="*/ 107576 h 5249732"/>
              <a:gd name="connsiteX113" fmla="*/ 3431690 w 9445215"/>
              <a:gd name="connsiteY113" fmla="*/ 118334 h 5249732"/>
              <a:gd name="connsiteX114" fmla="*/ 3313356 w 9445215"/>
              <a:gd name="connsiteY114" fmla="*/ 129092 h 5249732"/>
              <a:gd name="connsiteX115" fmla="*/ 3205779 w 9445215"/>
              <a:gd name="connsiteY115" fmla="*/ 150607 h 5249732"/>
              <a:gd name="connsiteX116" fmla="*/ 3173506 w 9445215"/>
              <a:gd name="connsiteY116" fmla="*/ 161364 h 5249732"/>
              <a:gd name="connsiteX117" fmla="*/ 3108960 w 9445215"/>
              <a:gd name="connsiteY117" fmla="*/ 172122 h 5249732"/>
              <a:gd name="connsiteX118" fmla="*/ 3065930 w 9445215"/>
              <a:gd name="connsiteY118" fmla="*/ 182880 h 5249732"/>
              <a:gd name="connsiteX119" fmla="*/ 3012142 w 9445215"/>
              <a:gd name="connsiteY119" fmla="*/ 193637 h 5249732"/>
              <a:gd name="connsiteX120" fmla="*/ 2969111 w 9445215"/>
              <a:gd name="connsiteY120" fmla="*/ 215153 h 5249732"/>
              <a:gd name="connsiteX121" fmla="*/ 2936838 w 9445215"/>
              <a:gd name="connsiteY121" fmla="*/ 225910 h 5249732"/>
              <a:gd name="connsiteX122" fmla="*/ 2850777 w 9445215"/>
              <a:gd name="connsiteY122" fmla="*/ 290456 h 5249732"/>
              <a:gd name="connsiteX123" fmla="*/ 2818504 w 9445215"/>
              <a:gd name="connsiteY123" fmla="*/ 311972 h 5249732"/>
              <a:gd name="connsiteX124" fmla="*/ 2764716 w 9445215"/>
              <a:gd name="connsiteY124" fmla="*/ 376517 h 5249732"/>
              <a:gd name="connsiteX125" fmla="*/ 2700170 w 9445215"/>
              <a:gd name="connsiteY125" fmla="*/ 430306 h 5249732"/>
              <a:gd name="connsiteX126" fmla="*/ 2624866 w 9445215"/>
              <a:gd name="connsiteY126" fmla="*/ 505609 h 5249732"/>
              <a:gd name="connsiteX127" fmla="*/ 2592593 w 9445215"/>
              <a:gd name="connsiteY127" fmla="*/ 516367 h 5249732"/>
              <a:gd name="connsiteX128" fmla="*/ 2388198 w 9445215"/>
              <a:gd name="connsiteY128" fmla="*/ 537882 h 5249732"/>
              <a:gd name="connsiteX129" fmla="*/ 2183803 w 9445215"/>
              <a:gd name="connsiteY129" fmla="*/ 537882 h 5249732"/>
              <a:gd name="connsiteX130" fmla="*/ 1936377 w 9445215"/>
              <a:gd name="connsiteY130" fmla="*/ 548640 h 5249732"/>
              <a:gd name="connsiteX131" fmla="*/ 1764255 w 9445215"/>
              <a:gd name="connsiteY131" fmla="*/ 570155 h 5249732"/>
              <a:gd name="connsiteX132" fmla="*/ 1366222 w 9445215"/>
              <a:gd name="connsiteY132" fmla="*/ 602428 h 5249732"/>
              <a:gd name="connsiteX133" fmla="*/ 1237130 w 9445215"/>
              <a:gd name="connsiteY133" fmla="*/ 623943 h 5249732"/>
              <a:gd name="connsiteX134" fmla="*/ 1118796 w 9445215"/>
              <a:gd name="connsiteY134" fmla="*/ 656216 h 5249732"/>
              <a:gd name="connsiteX135" fmla="*/ 1054250 w 9445215"/>
              <a:gd name="connsiteY135" fmla="*/ 677732 h 5249732"/>
              <a:gd name="connsiteX136" fmla="*/ 957431 w 9445215"/>
              <a:gd name="connsiteY136" fmla="*/ 699247 h 5249732"/>
              <a:gd name="connsiteX137" fmla="*/ 892885 w 9445215"/>
              <a:gd name="connsiteY137" fmla="*/ 720762 h 5249732"/>
              <a:gd name="connsiteX138" fmla="*/ 860612 w 9445215"/>
              <a:gd name="connsiteY138" fmla="*/ 731520 h 5249732"/>
              <a:gd name="connsiteX139" fmla="*/ 828339 w 9445215"/>
              <a:gd name="connsiteY139" fmla="*/ 753035 h 5249732"/>
              <a:gd name="connsiteX140" fmla="*/ 645459 w 9445215"/>
              <a:gd name="connsiteY140" fmla="*/ 774550 h 5249732"/>
              <a:gd name="connsiteX141" fmla="*/ 430306 w 9445215"/>
              <a:gd name="connsiteY141" fmla="*/ 785308 h 5249732"/>
              <a:gd name="connsiteX142" fmla="*/ 247426 w 9445215"/>
              <a:gd name="connsiteY142" fmla="*/ 796066 h 5249732"/>
              <a:gd name="connsiteX143" fmla="*/ 215153 w 9445215"/>
              <a:gd name="connsiteY143" fmla="*/ 806823 h 5249732"/>
              <a:gd name="connsiteX144" fmla="*/ 193638 w 9445215"/>
              <a:gd name="connsiteY144" fmla="*/ 817581 h 524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9445215" h="5249732">
                <a:moveTo>
                  <a:pt x="193638" y="817581"/>
                </a:moveTo>
                <a:cubicBezTo>
                  <a:pt x="188259" y="846268"/>
                  <a:pt x="188833" y="925368"/>
                  <a:pt x="182880" y="978946"/>
                </a:cubicBezTo>
                <a:cubicBezTo>
                  <a:pt x="181628" y="990216"/>
                  <a:pt x="174347" y="1000100"/>
                  <a:pt x="172123" y="1011219"/>
                </a:cubicBezTo>
                <a:cubicBezTo>
                  <a:pt x="137559" y="1184044"/>
                  <a:pt x="171181" y="1088879"/>
                  <a:pt x="129092" y="1194099"/>
                </a:cubicBezTo>
                <a:cubicBezTo>
                  <a:pt x="125506" y="1215614"/>
                  <a:pt x="121652" y="1237086"/>
                  <a:pt x="118335" y="1258644"/>
                </a:cubicBezTo>
                <a:cubicBezTo>
                  <a:pt x="114479" y="1283705"/>
                  <a:pt x="113078" y="1309196"/>
                  <a:pt x="107577" y="1333948"/>
                </a:cubicBezTo>
                <a:cubicBezTo>
                  <a:pt x="90582" y="1410426"/>
                  <a:pt x="76448" y="1448849"/>
                  <a:pt x="53789" y="1516828"/>
                </a:cubicBezTo>
                <a:cubicBezTo>
                  <a:pt x="41683" y="1637887"/>
                  <a:pt x="36284" y="1709743"/>
                  <a:pt x="21516" y="1818042"/>
                </a:cubicBezTo>
                <a:cubicBezTo>
                  <a:pt x="14664" y="1868289"/>
                  <a:pt x="0" y="1968649"/>
                  <a:pt x="0" y="1968649"/>
                </a:cubicBezTo>
                <a:cubicBezTo>
                  <a:pt x="3586" y="2119256"/>
                  <a:pt x="5566" y="2269910"/>
                  <a:pt x="10758" y="2420470"/>
                </a:cubicBezTo>
                <a:cubicBezTo>
                  <a:pt x="12739" y="2477922"/>
                  <a:pt x="21516" y="2535107"/>
                  <a:pt x="21516" y="2592593"/>
                </a:cubicBezTo>
                <a:cubicBezTo>
                  <a:pt x="21516" y="2797020"/>
                  <a:pt x="14344" y="3001384"/>
                  <a:pt x="10758" y="3205779"/>
                </a:cubicBezTo>
                <a:cubicBezTo>
                  <a:pt x="14344" y="3309769"/>
                  <a:pt x="17735" y="3413767"/>
                  <a:pt x="21516" y="3517750"/>
                </a:cubicBezTo>
                <a:cubicBezTo>
                  <a:pt x="24907" y="3610990"/>
                  <a:pt x="32273" y="3704147"/>
                  <a:pt x="32273" y="3797449"/>
                </a:cubicBezTo>
                <a:cubicBezTo>
                  <a:pt x="32273" y="4059243"/>
                  <a:pt x="25102" y="4320988"/>
                  <a:pt x="21516" y="4582757"/>
                </a:cubicBezTo>
                <a:cubicBezTo>
                  <a:pt x="47949" y="4688497"/>
                  <a:pt x="19407" y="4563788"/>
                  <a:pt x="43031" y="4776395"/>
                </a:cubicBezTo>
                <a:cubicBezTo>
                  <a:pt x="44664" y="4791090"/>
                  <a:pt x="50203" y="4805082"/>
                  <a:pt x="53789" y="4819426"/>
                </a:cubicBezTo>
                <a:cubicBezTo>
                  <a:pt x="57375" y="4848113"/>
                  <a:pt x="60150" y="4876913"/>
                  <a:pt x="64546" y="4905487"/>
                </a:cubicBezTo>
                <a:cubicBezTo>
                  <a:pt x="67326" y="4923559"/>
                  <a:pt x="63599" y="4945229"/>
                  <a:pt x="75304" y="4959275"/>
                </a:cubicBezTo>
                <a:cubicBezTo>
                  <a:pt x="84769" y="4970633"/>
                  <a:pt x="103837" y="4967133"/>
                  <a:pt x="118335" y="4970033"/>
                </a:cubicBezTo>
                <a:cubicBezTo>
                  <a:pt x="139723" y="4974311"/>
                  <a:pt x="161365" y="4977204"/>
                  <a:pt x="182880" y="4980790"/>
                </a:cubicBezTo>
                <a:cubicBezTo>
                  <a:pt x="204395" y="4987962"/>
                  <a:pt x="226491" y="4993583"/>
                  <a:pt x="247426" y="5002306"/>
                </a:cubicBezTo>
                <a:cubicBezTo>
                  <a:pt x="269630" y="5011558"/>
                  <a:pt x="289288" y="5026573"/>
                  <a:pt x="311972" y="5034579"/>
                </a:cubicBezTo>
                <a:cubicBezTo>
                  <a:pt x="421106" y="5073097"/>
                  <a:pt x="406112" y="5059861"/>
                  <a:pt x="494852" y="5077609"/>
                </a:cubicBezTo>
                <a:cubicBezTo>
                  <a:pt x="563125" y="5091264"/>
                  <a:pt x="631701" y="5103754"/>
                  <a:pt x="699248" y="5120640"/>
                </a:cubicBezTo>
                <a:cubicBezTo>
                  <a:pt x="727935" y="5127812"/>
                  <a:pt x="756036" y="5137973"/>
                  <a:pt x="785309" y="5142155"/>
                </a:cubicBezTo>
                <a:cubicBezTo>
                  <a:pt x="822525" y="5147472"/>
                  <a:pt x="1092056" y="5163392"/>
                  <a:pt x="1108038" y="5163670"/>
                </a:cubicBezTo>
                <a:lnTo>
                  <a:pt x="2162288" y="5174428"/>
                </a:lnTo>
                <a:cubicBezTo>
                  <a:pt x="2212490" y="5178014"/>
                  <a:pt x="2262841" y="5179917"/>
                  <a:pt x="2312895" y="5185186"/>
                </a:cubicBezTo>
                <a:cubicBezTo>
                  <a:pt x="2331079" y="5187100"/>
                  <a:pt x="2348403" y="5195557"/>
                  <a:pt x="2366683" y="5195943"/>
                </a:cubicBezTo>
                <a:lnTo>
                  <a:pt x="3840480" y="5217459"/>
                </a:lnTo>
                <a:lnTo>
                  <a:pt x="5034579" y="5206701"/>
                </a:lnTo>
                <a:lnTo>
                  <a:pt x="5550946" y="5195943"/>
                </a:lnTo>
                <a:cubicBezTo>
                  <a:pt x="5590531" y="5194601"/>
                  <a:pt x="5629684" y="5186152"/>
                  <a:pt x="5669280" y="5185186"/>
                </a:cubicBezTo>
                <a:cubicBezTo>
                  <a:pt x="5923827" y="5178978"/>
                  <a:pt x="6178475" y="5178014"/>
                  <a:pt x="6433073" y="5174428"/>
                </a:cubicBezTo>
                <a:cubicBezTo>
                  <a:pt x="6782270" y="5209349"/>
                  <a:pt x="6175755" y="5150400"/>
                  <a:pt x="6745045" y="5195943"/>
                </a:cubicBezTo>
                <a:cubicBezTo>
                  <a:pt x="6766788" y="5197682"/>
                  <a:pt x="6787827" y="5205250"/>
                  <a:pt x="6809591" y="5206701"/>
                </a:cubicBezTo>
                <a:cubicBezTo>
                  <a:pt x="6975158" y="5217739"/>
                  <a:pt x="7390669" y="5225334"/>
                  <a:pt x="7508838" y="5228216"/>
                </a:cubicBezTo>
                <a:cubicBezTo>
                  <a:pt x="7757962" y="5242871"/>
                  <a:pt x="7838260" y="5249732"/>
                  <a:pt x="8143539" y="5249732"/>
                </a:cubicBezTo>
                <a:cubicBezTo>
                  <a:pt x="8218928" y="5249732"/>
                  <a:pt x="8294111" y="5241714"/>
                  <a:pt x="8369450" y="5238974"/>
                </a:cubicBezTo>
                <a:lnTo>
                  <a:pt x="8735210" y="5228216"/>
                </a:lnTo>
                <a:cubicBezTo>
                  <a:pt x="8756725" y="5224630"/>
                  <a:pt x="8778864" y="5223727"/>
                  <a:pt x="8799756" y="5217459"/>
                </a:cubicBezTo>
                <a:cubicBezTo>
                  <a:pt x="8815116" y="5212851"/>
                  <a:pt x="8828046" y="5202260"/>
                  <a:pt x="8842786" y="5195943"/>
                </a:cubicBezTo>
                <a:cubicBezTo>
                  <a:pt x="8853209" y="5191476"/>
                  <a:pt x="8864301" y="5188772"/>
                  <a:pt x="8875059" y="5185186"/>
                </a:cubicBezTo>
                <a:cubicBezTo>
                  <a:pt x="8896574" y="5170842"/>
                  <a:pt x="8917001" y="5154713"/>
                  <a:pt x="8939605" y="5142155"/>
                </a:cubicBezTo>
                <a:cubicBezTo>
                  <a:pt x="8949518" y="5136648"/>
                  <a:pt x="8961736" y="5136468"/>
                  <a:pt x="8971878" y="5131397"/>
                </a:cubicBezTo>
                <a:cubicBezTo>
                  <a:pt x="8983442" y="5125615"/>
                  <a:pt x="8992587" y="5115664"/>
                  <a:pt x="9004151" y="5109882"/>
                </a:cubicBezTo>
                <a:cubicBezTo>
                  <a:pt x="9014293" y="5104811"/>
                  <a:pt x="9026629" y="5104838"/>
                  <a:pt x="9036424" y="5099124"/>
                </a:cubicBezTo>
                <a:cubicBezTo>
                  <a:pt x="9036485" y="5099088"/>
                  <a:pt x="9136809" y="5032201"/>
                  <a:pt x="9165516" y="5013063"/>
                </a:cubicBezTo>
                <a:cubicBezTo>
                  <a:pt x="9187031" y="4998720"/>
                  <a:pt x="9209870" y="4986187"/>
                  <a:pt x="9230062" y="4970033"/>
                </a:cubicBezTo>
                <a:cubicBezTo>
                  <a:pt x="9247991" y="4955689"/>
                  <a:pt x="9266570" y="4942122"/>
                  <a:pt x="9283850" y="4927002"/>
                </a:cubicBezTo>
                <a:cubicBezTo>
                  <a:pt x="9295299" y="4916984"/>
                  <a:pt x="9303743" y="4903572"/>
                  <a:pt x="9316123" y="4894729"/>
                </a:cubicBezTo>
                <a:cubicBezTo>
                  <a:pt x="9329172" y="4885408"/>
                  <a:pt x="9344810" y="4880386"/>
                  <a:pt x="9359153" y="4873214"/>
                </a:cubicBezTo>
                <a:cubicBezTo>
                  <a:pt x="9373497" y="4855285"/>
                  <a:pt x="9390615" y="4839259"/>
                  <a:pt x="9402184" y="4819426"/>
                </a:cubicBezTo>
                <a:cubicBezTo>
                  <a:pt x="9434222" y="4764505"/>
                  <a:pt x="9434081" y="4746002"/>
                  <a:pt x="9445215" y="4690334"/>
                </a:cubicBezTo>
                <a:cubicBezTo>
                  <a:pt x="9441629" y="4636546"/>
                  <a:pt x="9440101" y="4582581"/>
                  <a:pt x="9434457" y="4528969"/>
                </a:cubicBezTo>
                <a:cubicBezTo>
                  <a:pt x="9429583" y="4482672"/>
                  <a:pt x="9395186" y="4425412"/>
                  <a:pt x="9380669" y="4389120"/>
                </a:cubicBezTo>
                <a:cubicBezTo>
                  <a:pt x="9372246" y="4368063"/>
                  <a:pt x="9369295" y="4344859"/>
                  <a:pt x="9359153" y="4324574"/>
                </a:cubicBezTo>
                <a:cubicBezTo>
                  <a:pt x="9340655" y="4287578"/>
                  <a:pt x="9254697" y="4146723"/>
                  <a:pt x="9219304" y="4120179"/>
                </a:cubicBezTo>
                <a:lnTo>
                  <a:pt x="9176273" y="4087906"/>
                </a:lnTo>
                <a:cubicBezTo>
                  <a:pt x="9156112" y="4057664"/>
                  <a:pt x="9126450" y="4010687"/>
                  <a:pt x="9100970" y="3991087"/>
                </a:cubicBezTo>
                <a:cubicBezTo>
                  <a:pt x="9075548" y="3971532"/>
                  <a:pt x="9043596" y="3962400"/>
                  <a:pt x="9014909" y="3948056"/>
                </a:cubicBezTo>
                <a:cubicBezTo>
                  <a:pt x="8889341" y="3885271"/>
                  <a:pt x="8974382" y="3917047"/>
                  <a:pt x="8745968" y="3905026"/>
                </a:cubicBezTo>
                <a:cubicBezTo>
                  <a:pt x="8703251" y="3862309"/>
                  <a:pt x="8735210" y="3905940"/>
                  <a:pt x="8735210" y="3818964"/>
                </a:cubicBezTo>
                <a:cubicBezTo>
                  <a:pt x="8735210" y="3801506"/>
                  <a:pt x="8739076" y="3676090"/>
                  <a:pt x="8713695" y="3625327"/>
                </a:cubicBezTo>
                <a:cubicBezTo>
                  <a:pt x="8704344" y="3606625"/>
                  <a:pt x="8693967" y="3588266"/>
                  <a:pt x="8681422" y="3571539"/>
                </a:cubicBezTo>
                <a:cubicBezTo>
                  <a:pt x="8601884" y="3465489"/>
                  <a:pt x="8592947" y="3461549"/>
                  <a:pt x="8509299" y="3377901"/>
                </a:cubicBezTo>
                <a:cubicBezTo>
                  <a:pt x="8456789" y="3325392"/>
                  <a:pt x="8438821" y="3303527"/>
                  <a:pt x="8380208" y="3259567"/>
                </a:cubicBezTo>
                <a:cubicBezTo>
                  <a:pt x="8359521" y="3244052"/>
                  <a:pt x="8338990" y="3227693"/>
                  <a:pt x="8315662" y="3216536"/>
                </a:cubicBezTo>
                <a:cubicBezTo>
                  <a:pt x="8256188" y="3188092"/>
                  <a:pt x="8195324" y="3162081"/>
                  <a:pt x="8132782" y="3141233"/>
                </a:cubicBezTo>
                <a:cubicBezTo>
                  <a:pt x="8122024" y="3137647"/>
                  <a:pt x="8111579" y="3132935"/>
                  <a:pt x="8100509" y="3130475"/>
                </a:cubicBezTo>
                <a:cubicBezTo>
                  <a:pt x="7919286" y="3090202"/>
                  <a:pt x="8175758" y="3158429"/>
                  <a:pt x="7949902" y="3098202"/>
                </a:cubicBezTo>
                <a:cubicBezTo>
                  <a:pt x="7924678" y="3091476"/>
                  <a:pt x="7899924" y="3083019"/>
                  <a:pt x="7874598" y="3076687"/>
                </a:cubicBezTo>
                <a:cubicBezTo>
                  <a:pt x="7832642" y="3066198"/>
                  <a:pt x="7788023" y="3061245"/>
                  <a:pt x="7745506" y="3055172"/>
                </a:cubicBezTo>
                <a:cubicBezTo>
                  <a:pt x="7631342" y="3017117"/>
                  <a:pt x="7682046" y="3029571"/>
                  <a:pt x="7594899" y="3012141"/>
                </a:cubicBezTo>
                <a:cubicBezTo>
                  <a:pt x="7497274" y="2963328"/>
                  <a:pt x="7526629" y="2995797"/>
                  <a:pt x="7487323" y="2936837"/>
                </a:cubicBezTo>
                <a:cubicBezTo>
                  <a:pt x="7483737" y="2918908"/>
                  <a:pt x="7483991" y="2899757"/>
                  <a:pt x="7476565" y="2883049"/>
                </a:cubicBezTo>
                <a:cubicBezTo>
                  <a:pt x="7469283" y="2866665"/>
                  <a:pt x="7456353" y="2853286"/>
                  <a:pt x="7444292" y="2840019"/>
                </a:cubicBezTo>
                <a:cubicBezTo>
                  <a:pt x="7420413" y="2813752"/>
                  <a:pt x="7396088" y="2787645"/>
                  <a:pt x="7368989" y="2764715"/>
                </a:cubicBezTo>
                <a:cubicBezTo>
                  <a:pt x="7317811" y="2721410"/>
                  <a:pt x="7176170" y="2654782"/>
                  <a:pt x="7143078" y="2635623"/>
                </a:cubicBezTo>
                <a:cubicBezTo>
                  <a:pt x="7127562" y="2626640"/>
                  <a:pt x="7115318" y="2612747"/>
                  <a:pt x="7100048" y="2603350"/>
                </a:cubicBezTo>
                <a:cubicBezTo>
                  <a:pt x="7087998" y="2595935"/>
                  <a:pt x="6993340" y="2542546"/>
                  <a:pt x="6960198" y="2528047"/>
                </a:cubicBezTo>
                <a:cubicBezTo>
                  <a:pt x="6917490" y="2509362"/>
                  <a:pt x="6869893" y="2500118"/>
                  <a:pt x="6831106" y="2474259"/>
                </a:cubicBezTo>
                <a:cubicBezTo>
                  <a:pt x="6719480" y="2399839"/>
                  <a:pt x="6892271" y="2513109"/>
                  <a:pt x="6755803" y="2431228"/>
                </a:cubicBezTo>
                <a:cubicBezTo>
                  <a:pt x="6733630" y="2417924"/>
                  <a:pt x="6712441" y="2403026"/>
                  <a:pt x="6691257" y="2388197"/>
                </a:cubicBezTo>
                <a:cubicBezTo>
                  <a:pt x="6676569" y="2377915"/>
                  <a:pt x="6663430" y="2365427"/>
                  <a:pt x="6648226" y="2355924"/>
                </a:cubicBezTo>
                <a:cubicBezTo>
                  <a:pt x="6634627" y="2347425"/>
                  <a:pt x="6618539" y="2343304"/>
                  <a:pt x="6605196" y="2334409"/>
                </a:cubicBezTo>
                <a:cubicBezTo>
                  <a:pt x="6596757" y="2328783"/>
                  <a:pt x="6592486" y="2317926"/>
                  <a:pt x="6583680" y="2312894"/>
                </a:cubicBezTo>
                <a:cubicBezTo>
                  <a:pt x="6399506" y="2207654"/>
                  <a:pt x="6625221" y="2354934"/>
                  <a:pt x="6497619" y="2269863"/>
                </a:cubicBezTo>
                <a:cubicBezTo>
                  <a:pt x="6470582" y="2188747"/>
                  <a:pt x="6507053" y="2288730"/>
                  <a:pt x="6465346" y="2205317"/>
                </a:cubicBezTo>
                <a:cubicBezTo>
                  <a:pt x="6456710" y="2188045"/>
                  <a:pt x="6455605" y="2166835"/>
                  <a:pt x="6443831" y="2151529"/>
                </a:cubicBezTo>
                <a:cubicBezTo>
                  <a:pt x="6419095" y="2119373"/>
                  <a:pt x="6386457" y="2094155"/>
                  <a:pt x="6357770" y="2065468"/>
                </a:cubicBezTo>
                <a:cubicBezTo>
                  <a:pt x="6332669" y="2040367"/>
                  <a:pt x="6310865" y="2011463"/>
                  <a:pt x="6282466" y="1990164"/>
                </a:cubicBezTo>
                <a:cubicBezTo>
                  <a:pt x="6268123" y="1979407"/>
                  <a:pt x="6252114" y="1970570"/>
                  <a:pt x="6239436" y="1957892"/>
                </a:cubicBezTo>
                <a:cubicBezTo>
                  <a:pt x="6208903" y="1927359"/>
                  <a:pt x="6183908" y="1891606"/>
                  <a:pt x="6153375" y="1861073"/>
                </a:cubicBezTo>
                <a:cubicBezTo>
                  <a:pt x="6140035" y="1847733"/>
                  <a:pt x="6096393" y="1819499"/>
                  <a:pt x="6078071" y="1807284"/>
                </a:cubicBezTo>
                <a:cubicBezTo>
                  <a:pt x="6060613" y="1754913"/>
                  <a:pt x="6075745" y="1788969"/>
                  <a:pt x="6035040" y="1731981"/>
                </a:cubicBezTo>
                <a:cubicBezTo>
                  <a:pt x="6018230" y="1708447"/>
                  <a:pt x="5993811" y="1668526"/>
                  <a:pt x="5981252" y="1645920"/>
                </a:cubicBezTo>
                <a:cubicBezTo>
                  <a:pt x="5973464" y="1631901"/>
                  <a:pt x="5965494" y="1617857"/>
                  <a:pt x="5959737" y="1602889"/>
                </a:cubicBezTo>
                <a:cubicBezTo>
                  <a:pt x="5947525" y="1571138"/>
                  <a:pt x="5935715" y="1539073"/>
                  <a:pt x="5927464" y="1506070"/>
                </a:cubicBezTo>
                <a:cubicBezTo>
                  <a:pt x="5920292" y="1477383"/>
                  <a:pt x="5916931" y="1447464"/>
                  <a:pt x="5905949" y="1420009"/>
                </a:cubicBezTo>
                <a:cubicBezTo>
                  <a:pt x="5895212" y="1393167"/>
                  <a:pt x="5877262" y="1369807"/>
                  <a:pt x="5862918" y="1344706"/>
                </a:cubicBezTo>
                <a:cubicBezTo>
                  <a:pt x="5859332" y="1326776"/>
                  <a:pt x="5861743" y="1306489"/>
                  <a:pt x="5852160" y="1290917"/>
                </a:cubicBezTo>
                <a:cubicBezTo>
                  <a:pt x="5743482" y="1114315"/>
                  <a:pt x="5691400" y="1057099"/>
                  <a:pt x="5550946" y="925157"/>
                </a:cubicBezTo>
                <a:cubicBezTo>
                  <a:pt x="5480622" y="859095"/>
                  <a:pt x="5413470" y="788755"/>
                  <a:pt x="5335793" y="731520"/>
                </a:cubicBezTo>
                <a:cubicBezTo>
                  <a:pt x="5140424" y="587564"/>
                  <a:pt x="4944499" y="442372"/>
                  <a:pt x="4733365" y="322729"/>
                </a:cubicBezTo>
                <a:cubicBezTo>
                  <a:pt x="4631375" y="264935"/>
                  <a:pt x="4391928" y="118042"/>
                  <a:pt x="4249271" y="64546"/>
                </a:cubicBezTo>
                <a:cubicBezTo>
                  <a:pt x="4189775" y="42235"/>
                  <a:pt x="4128306" y="25045"/>
                  <a:pt x="4066391" y="10757"/>
                </a:cubicBezTo>
                <a:cubicBezTo>
                  <a:pt x="4034751" y="3455"/>
                  <a:pt x="4001845" y="3586"/>
                  <a:pt x="3969572" y="0"/>
                </a:cubicBezTo>
                <a:cubicBezTo>
                  <a:pt x="3919370" y="3586"/>
                  <a:pt x="3868738" y="3291"/>
                  <a:pt x="3818965" y="10757"/>
                </a:cubicBezTo>
                <a:cubicBezTo>
                  <a:pt x="3796537" y="14121"/>
                  <a:pt x="3776299" y="26306"/>
                  <a:pt x="3754419" y="32273"/>
                </a:cubicBezTo>
                <a:cubicBezTo>
                  <a:pt x="3730803" y="38714"/>
                  <a:pt x="3657158" y="50276"/>
                  <a:pt x="3636085" y="53788"/>
                </a:cubicBezTo>
                <a:cubicBezTo>
                  <a:pt x="3527229" y="108216"/>
                  <a:pt x="3680951" y="35245"/>
                  <a:pt x="3463963" y="107576"/>
                </a:cubicBezTo>
                <a:cubicBezTo>
                  <a:pt x="3453205" y="111162"/>
                  <a:pt x="3442916" y="116730"/>
                  <a:pt x="3431690" y="118334"/>
                </a:cubicBezTo>
                <a:cubicBezTo>
                  <a:pt x="3392481" y="123936"/>
                  <a:pt x="3352801" y="125506"/>
                  <a:pt x="3313356" y="129092"/>
                </a:cubicBezTo>
                <a:cubicBezTo>
                  <a:pt x="3277497" y="136264"/>
                  <a:pt x="3241412" y="142384"/>
                  <a:pt x="3205779" y="150607"/>
                </a:cubicBezTo>
                <a:cubicBezTo>
                  <a:pt x="3194730" y="153157"/>
                  <a:pt x="3184575" y="158904"/>
                  <a:pt x="3173506" y="161364"/>
                </a:cubicBezTo>
                <a:cubicBezTo>
                  <a:pt x="3152213" y="166096"/>
                  <a:pt x="3130349" y="167844"/>
                  <a:pt x="3108960" y="172122"/>
                </a:cubicBezTo>
                <a:cubicBezTo>
                  <a:pt x="3094462" y="175022"/>
                  <a:pt x="3080363" y="179673"/>
                  <a:pt x="3065930" y="182880"/>
                </a:cubicBezTo>
                <a:cubicBezTo>
                  <a:pt x="3048081" y="186846"/>
                  <a:pt x="3030071" y="190051"/>
                  <a:pt x="3012142" y="193637"/>
                </a:cubicBezTo>
                <a:cubicBezTo>
                  <a:pt x="2997798" y="200809"/>
                  <a:pt x="2983851" y="208836"/>
                  <a:pt x="2969111" y="215153"/>
                </a:cubicBezTo>
                <a:cubicBezTo>
                  <a:pt x="2958688" y="219620"/>
                  <a:pt x="2946405" y="219822"/>
                  <a:pt x="2936838" y="225910"/>
                </a:cubicBezTo>
                <a:cubicBezTo>
                  <a:pt x="2906585" y="245162"/>
                  <a:pt x="2880613" y="270565"/>
                  <a:pt x="2850777" y="290456"/>
                </a:cubicBezTo>
                <a:cubicBezTo>
                  <a:pt x="2840019" y="297628"/>
                  <a:pt x="2827646" y="302830"/>
                  <a:pt x="2818504" y="311972"/>
                </a:cubicBezTo>
                <a:cubicBezTo>
                  <a:pt x="2798701" y="331775"/>
                  <a:pt x="2783158" y="355440"/>
                  <a:pt x="2764716" y="376517"/>
                </a:cubicBezTo>
                <a:cubicBezTo>
                  <a:pt x="2731729" y="414217"/>
                  <a:pt x="2749182" y="385750"/>
                  <a:pt x="2700170" y="430306"/>
                </a:cubicBezTo>
                <a:cubicBezTo>
                  <a:pt x="2673903" y="454185"/>
                  <a:pt x="2658543" y="494383"/>
                  <a:pt x="2624866" y="505609"/>
                </a:cubicBezTo>
                <a:cubicBezTo>
                  <a:pt x="2614108" y="509195"/>
                  <a:pt x="2603712" y="514143"/>
                  <a:pt x="2592593" y="516367"/>
                </a:cubicBezTo>
                <a:cubicBezTo>
                  <a:pt x="2532372" y="528411"/>
                  <a:pt x="2444080" y="533225"/>
                  <a:pt x="2388198" y="537882"/>
                </a:cubicBezTo>
                <a:cubicBezTo>
                  <a:pt x="2270285" y="518229"/>
                  <a:pt x="2360938" y="528041"/>
                  <a:pt x="2183803" y="537882"/>
                </a:cubicBezTo>
                <a:cubicBezTo>
                  <a:pt x="2101377" y="542461"/>
                  <a:pt x="2018852" y="545054"/>
                  <a:pt x="1936377" y="548640"/>
                </a:cubicBezTo>
                <a:cubicBezTo>
                  <a:pt x="1879003" y="555812"/>
                  <a:pt x="1821827" y="564800"/>
                  <a:pt x="1764255" y="570155"/>
                </a:cubicBezTo>
                <a:cubicBezTo>
                  <a:pt x="1756606" y="570867"/>
                  <a:pt x="1452082" y="590720"/>
                  <a:pt x="1366222" y="602428"/>
                </a:cubicBezTo>
                <a:cubicBezTo>
                  <a:pt x="1322998" y="608322"/>
                  <a:pt x="1280161" y="616771"/>
                  <a:pt x="1237130" y="623943"/>
                </a:cubicBezTo>
                <a:cubicBezTo>
                  <a:pt x="1148888" y="653358"/>
                  <a:pt x="1288655" y="607684"/>
                  <a:pt x="1118796" y="656216"/>
                </a:cubicBezTo>
                <a:cubicBezTo>
                  <a:pt x="1096989" y="662447"/>
                  <a:pt x="1076163" y="671888"/>
                  <a:pt x="1054250" y="677732"/>
                </a:cubicBezTo>
                <a:cubicBezTo>
                  <a:pt x="1022306" y="686250"/>
                  <a:pt x="989375" y="690729"/>
                  <a:pt x="957431" y="699247"/>
                </a:cubicBezTo>
                <a:cubicBezTo>
                  <a:pt x="935518" y="705090"/>
                  <a:pt x="914400" y="713590"/>
                  <a:pt x="892885" y="720762"/>
                </a:cubicBezTo>
                <a:cubicBezTo>
                  <a:pt x="882127" y="724348"/>
                  <a:pt x="870047" y="725230"/>
                  <a:pt x="860612" y="731520"/>
                </a:cubicBezTo>
                <a:cubicBezTo>
                  <a:pt x="849854" y="738692"/>
                  <a:pt x="840812" y="749633"/>
                  <a:pt x="828339" y="753035"/>
                </a:cubicBezTo>
                <a:cubicBezTo>
                  <a:pt x="818926" y="755602"/>
                  <a:pt x="648732" y="774324"/>
                  <a:pt x="645459" y="774550"/>
                </a:cubicBezTo>
                <a:cubicBezTo>
                  <a:pt x="573822" y="779490"/>
                  <a:pt x="502009" y="781432"/>
                  <a:pt x="430306" y="785308"/>
                </a:cubicBezTo>
                <a:lnTo>
                  <a:pt x="247426" y="796066"/>
                </a:lnTo>
                <a:cubicBezTo>
                  <a:pt x="236668" y="799652"/>
                  <a:pt x="226493" y="806823"/>
                  <a:pt x="215153" y="806823"/>
                </a:cubicBezTo>
                <a:cubicBezTo>
                  <a:pt x="196869" y="806823"/>
                  <a:pt x="199017" y="788894"/>
                  <a:pt x="193638" y="81758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... in 2014, Celine Habré with </a:t>
            </a: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one of the systematic review </a:t>
            </a: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authors (Martin Tramér) and two </a:t>
            </a: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more, published an updated </a:t>
            </a:r>
          </a:p>
          <a:p>
            <a:r>
              <a:rPr lang="en-NO" sz="22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systematic review:</a:t>
            </a:r>
          </a:p>
          <a:p>
            <a:endParaRPr lang="en-NO" sz="2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NO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“</a:t>
            </a:r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Ability of a meta-analysis to prevent </a:t>
            </a:r>
          </a:p>
          <a:p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redundant research: systematic review </a:t>
            </a:r>
          </a:p>
          <a:p>
            <a:r>
              <a:rPr lang="en-GB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of studies on pain from propofol injection”</a:t>
            </a:r>
            <a:endParaRPr lang="en-NO" sz="2200" dirty="0">
              <a:solidFill>
                <a:schemeClr val="tx1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éline HABRE | Hôpitaux Universitaires de Genève, Genève | HUG | Service de  radiologie | Research profile">
            <a:extLst>
              <a:ext uri="{FF2B5EF4-FFF2-40B4-BE49-F238E27FC236}">
                <a16:creationId xmlns:a16="http://schemas.microsoft.com/office/drawing/2014/main" id="{E000C002-3AEF-F87E-E1BA-128EBC408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91" y="5203609"/>
            <a:ext cx="1401101" cy="14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FD204-6834-8B2C-F5EC-B95DE9B2B918}"/>
              </a:ext>
            </a:extLst>
          </p:cNvPr>
          <p:cNvSpPr txBox="1"/>
          <p:nvPr/>
        </p:nvSpPr>
        <p:spPr>
          <a:xfrm>
            <a:off x="7543799" y="5527492"/>
            <a:ext cx="2878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en-GB" sz="1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Céline </a:t>
            </a:r>
            <a:r>
              <a:rPr lang="en-GB" sz="1600" dirty="0" err="1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Habre</a:t>
            </a:r>
            <a:endParaRPr lang="en-GB" sz="16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/>
            <a:r>
              <a:rPr lang="en-GB" sz="16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Hôpitaux Universitaires de Genève | HUG · Service de radiologie</a:t>
            </a:r>
          </a:p>
        </p:txBody>
      </p:sp>
    </p:spTree>
    <p:extLst>
      <p:ext uri="{BB962C8B-B14F-4D97-AF65-F5344CB8AC3E}">
        <p14:creationId xmlns:p14="http://schemas.microsoft.com/office/powerpoint/2010/main" val="140868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141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Open Sans</vt:lpstr>
      <vt:lpstr>Open Sans Extrabold</vt:lpstr>
      <vt:lpstr>Open Sans Light</vt:lpstr>
      <vt:lpstr>Open Sans Semibold</vt:lpstr>
      <vt:lpstr>Times New Roman</vt:lpstr>
      <vt:lpstr>Office Theme</vt:lpstr>
      <vt:lpstr>What is Evidence-Based Research (EBR)?</vt:lpstr>
      <vt:lpstr>Imagine ...</vt:lpstr>
      <vt:lpstr>An example</vt:lpstr>
      <vt:lpstr>An example:  Chain of arguments in the Background</vt:lpstr>
      <vt:lpstr>An example:  Chain of arguments in the Background</vt:lpstr>
      <vt:lpstr>However ...</vt:lpstr>
      <vt:lpstr>In 2000 ...</vt:lpstr>
      <vt:lpstr>Oh, but ...</vt:lpstr>
      <vt:lpstr>Then ...</vt:lpstr>
      <vt:lpstr>Habre et al. 2014</vt:lpstr>
      <vt:lpstr>Habre et al. 2014</vt:lpstr>
      <vt:lpstr>Habre et al. 2014</vt:lpstr>
      <vt:lpstr>Habre et al. 2014</vt:lpstr>
      <vt:lpstr>Habre 2014</vt:lpstr>
      <vt:lpstr>The overall evidence:  when justifying a study</vt:lpstr>
      <vt:lpstr>The overall evidence:  when designing a new study</vt:lpstr>
      <vt:lpstr>The overall evidence:  when placing new results in context of existing evidence</vt:lpstr>
      <vt:lpstr>How to deal with that?</vt:lpstr>
      <vt:lpstr>An international network</vt:lpstr>
      <vt:lpstr>The EBRNetwork define EBR</vt:lpstr>
      <vt:lpstr>PowerPoint Presentation</vt:lpstr>
      <vt:lpstr>PowerPoint Presentation</vt:lpstr>
      <vt:lpstr>An example:  Chain of arguments in the Background</vt:lpstr>
      <vt:lpstr>An example:  Chain of arguments in the Background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Research: a step between past and future research</dc:title>
  <dc:creator>Hans Lund</dc:creator>
  <cp:lastModifiedBy>caroline abratt</cp:lastModifiedBy>
  <cp:revision>53</cp:revision>
  <dcterms:created xsi:type="dcterms:W3CDTF">2021-09-04T07:50:59Z</dcterms:created>
  <dcterms:modified xsi:type="dcterms:W3CDTF">2023-12-12T15:29:04Z</dcterms:modified>
</cp:coreProperties>
</file>